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9906000" cy="6858000" type="A4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6" autoAdjust="0"/>
    <p:restoredTop sz="87108" autoAdjust="0"/>
  </p:normalViewPr>
  <p:slideViewPr>
    <p:cSldViewPr>
      <p:cViewPr>
        <p:scale>
          <a:sx n="75" d="100"/>
          <a:sy n="75" d="100"/>
        </p:scale>
        <p:origin x="-828" y="-50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A3E80-2970-47FD-86D9-F99C8F44C67C}" type="datetimeFigureOut">
              <a:rPr lang="es-ES" smtClean="0"/>
              <a:pPr/>
              <a:t>04/12/2017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B6EE2-AF20-4803-96E6-CB0AB5C63A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B6EE2-AF20-4803-96E6-CB0AB5C63AA9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B6EE2-AF20-4803-96E6-CB0AB5C63AA9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640F4-E7AC-42D5-8668-EA1329DD2108}" type="datetimeFigureOut">
              <a:rPr lang="es-ES" smtClean="0"/>
              <a:pPr/>
              <a:t>04/12/2017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8BA35-90C6-42EA-A685-D24E63B900F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640F4-E7AC-42D5-8668-EA1329DD2108}" type="datetimeFigureOut">
              <a:rPr lang="es-ES" smtClean="0"/>
              <a:pPr/>
              <a:t>04/12/2017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8BA35-90C6-42EA-A685-D24E63B900F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640F4-E7AC-42D5-8668-EA1329DD2108}" type="datetimeFigureOut">
              <a:rPr lang="es-ES" smtClean="0"/>
              <a:pPr/>
              <a:t>04/12/2017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8BA35-90C6-42EA-A685-D24E63B900F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640F4-E7AC-42D5-8668-EA1329DD2108}" type="datetimeFigureOut">
              <a:rPr lang="es-ES" smtClean="0"/>
              <a:pPr/>
              <a:t>04/12/2017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8BA35-90C6-42EA-A685-D24E63B900F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640F4-E7AC-42D5-8668-EA1329DD2108}" type="datetimeFigureOut">
              <a:rPr lang="es-ES" smtClean="0"/>
              <a:pPr/>
              <a:t>04/12/2017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8BA35-90C6-42EA-A685-D24E63B900F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640F4-E7AC-42D5-8668-EA1329DD2108}" type="datetimeFigureOut">
              <a:rPr lang="es-ES" smtClean="0"/>
              <a:pPr/>
              <a:t>04/12/2017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8BA35-90C6-42EA-A685-D24E63B900F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640F4-E7AC-42D5-8668-EA1329DD2108}" type="datetimeFigureOut">
              <a:rPr lang="es-ES" smtClean="0"/>
              <a:pPr/>
              <a:t>04/12/2017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8BA35-90C6-42EA-A685-D24E63B900F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640F4-E7AC-42D5-8668-EA1329DD2108}" type="datetimeFigureOut">
              <a:rPr lang="es-ES" smtClean="0"/>
              <a:pPr/>
              <a:t>04/12/2017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8BA35-90C6-42EA-A685-D24E63B900F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640F4-E7AC-42D5-8668-EA1329DD2108}" type="datetimeFigureOut">
              <a:rPr lang="es-ES" smtClean="0"/>
              <a:pPr/>
              <a:t>04/12/2017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8BA35-90C6-42EA-A685-D24E63B900F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2971" y="273051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640F4-E7AC-42D5-8668-EA1329DD2108}" type="datetimeFigureOut">
              <a:rPr lang="es-ES" smtClean="0"/>
              <a:pPr/>
              <a:t>04/12/2017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8BA35-90C6-42EA-A685-D24E63B900F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640F4-E7AC-42D5-8668-EA1329DD2108}" type="datetimeFigureOut">
              <a:rPr lang="es-ES" smtClean="0"/>
              <a:pPr/>
              <a:t>04/12/2017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8BA35-90C6-42EA-A685-D24E63B900F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640F4-E7AC-42D5-8668-EA1329DD2108}" type="datetimeFigureOut">
              <a:rPr lang="es-ES" smtClean="0"/>
              <a:pPr/>
              <a:t>04/12/2017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8BA35-90C6-42EA-A685-D24E63B900F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4491" y="6276"/>
          <a:ext cx="3365874" cy="2571471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187347"/>
                <a:gridCol w="288957"/>
                <a:gridCol w="288957"/>
                <a:gridCol w="288957"/>
                <a:gridCol w="288957"/>
                <a:gridCol w="288957"/>
                <a:gridCol w="288957"/>
                <a:gridCol w="288957"/>
                <a:gridCol w="288957"/>
                <a:gridCol w="288957"/>
                <a:gridCol w="288957"/>
                <a:gridCol w="288957"/>
              </a:tblGrid>
              <a:tr h="187843">
                <a:tc>
                  <a:txBody>
                    <a:bodyPr/>
                    <a:lstStyle/>
                    <a:p>
                      <a:pPr algn="ctr"/>
                      <a:endParaRPr lang="es-ES" sz="800" dirty="0"/>
                    </a:p>
                  </a:txBody>
                  <a:tcPr marL="36000" marR="36000" marT="36000" marB="36000"/>
                </a:tc>
                <a:tc gridSpan="11">
                  <a:txBody>
                    <a:bodyPr/>
                    <a:lstStyle/>
                    <a:p>
                      <a:pPr algn="ctr"/>
                      <a:r>
                        <a:rPr lang="es-ES" sz="800" dirty="0" smtClean="0">
                          <a:solidFill>
                            <a:srgbClr val="FFFF00"/>
                          </a:solidFill>
                        </a:rPr>
                        <a:t>DEFENSA</a:t>
                      </a:r>
                      <a:endParaRPr lang="es-ES" sz="800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</a:tr>
              <a:tr h="216141">
                <a:tc rowSpan="11">
                  <a:txBody>
                    <a:bodyPr/>
                    <a:lstStyle/>
                    <a:p>
                      <a:pPr algn="ctr"/>
                      <a:r>
                        <a:rPr lang="es-ES" sz="800" dirty="0" smtClean="0">
                          <a:solidFill>
                            <a:srgbClr val="FFFF00"/>
                          </a:solidFill>
                        </a:rPr>
                        <a:t>FUERZA</a:t>
                      </a:r>
                      <a:endParaRPr lang="es-ES" sz="800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 vert="vert270"/>
                </a:tc>
                <a:tc>
                  <a:txBody>
                    <a:bodyPr/>
                    <a:lstStyle/>
                    <a:p>
                      <a:pPr algn="ctr"/>
                      <a:endParaRPr lang="es-ES" sz="8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1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2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3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4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5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6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7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8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9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10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</a:tr>
              <a:tr h="216141">
                <a:tc v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1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6/4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6/5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6/6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-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-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</a:tr>
              <a:tr h="216141">
                <a:tc v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2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6/4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6/5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6/6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-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</a:tr>
              <a:tr h="216141">
                <a:tc v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3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6/4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6/5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6/6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</a:tr>
              <a:tr h="216141">
                <a:tc v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4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6/4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6/5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</a:tr>
              <a:tr h="216141">
                <a:tc v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5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6/4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</a:tr>
              <a:tr h="216141">
                <a:tc v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6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</a:tr>
              <a:tr h="216141">
                <a:tc v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7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6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</a:tr>
              <a:tr h="216141">
                <a:tc v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8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</a:tr>
              <a:tr h="216141">
                <a:tc v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9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5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</a:tr>
              <a:tr h="216141">
                <a:tc v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 smtClean="0"/>
                        <a:t>10</a:t>
                      </a:r>
                      <a:endParaRPr lang="es-ES" sz="900" b="1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3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/>
                        <a:t>4</a:t>
                      </a:r>
                      <a:endParaRPr lang="es-ES" sz="800" dirty="0"/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3397460" y="18974"/>
          <a:ext cx="6499577" cy="106944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299916"/>
                <a:gridCol w="1407752"/>
                <a:gridCol w="1368152"/>
                <a:gridCol w="1512168"/>
                <a:gridCol w="911589"/>
              </a:tblGrid>
              <a:tr h="189753">
                <a:tc gridSpan="5">
                  <a:txBody>
                    <a:bodyPr/>
                    <a:lstStyle/>
                    <a:p>
                      <a:pPr algn="ctr"/>
                      <a:r>
                        <a:rPr lang="es-ES" sz="800" dirty="0" smtClean="0">
                          <a:solidFill>
                            <a:srgbClr val="FFFF00"/>
                          </a:solidFill>
                        </a:rPr>
                        <a:t>SECUENCIA DE TURNO (FASES)</a:t>
                      </a:r>
                      <a:endParaRPr lang="es-ES" sz="800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189753"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 smtClean="0"/>
                        <a:t>INICIATIVA</a:t>
                      </a:r>
                      <a:endParaRPr lang="es-ES" sz="800" b="1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 smtClean="0"/>
                        <a:t>MOVIMIENTO</a:t>
                      </a:r>
                      <a:endParaRPr lang="es-ES" sz="800" b="1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 smtClean="0"/>
                        <a:t>DISPARO</a:t>
                      </a:r>
                      <a:endParaRPr lang="es-ES" sz="800" b="1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 smtClean="0"/>
                        <a:t>COMBATE</a:t>
                      </a:r>
                      <a:endParaRPr lang="es-ES" sz="800" b="1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 smtClean="0"/>
                        <a:t>FINAL</a:t>
                      </a:r>
                      <a:endParaRPr lang="es-ES" sz="800" b="1" dirty="0"/>
                    </a:p>
                  </a:txBody>
                  <a:tcPr marL="36000" marR="36000" marT="36000" marB="36000"/>
                </a:tc>
              </a:tr>
              <a:tr h="666955">
                <a:tc>
                  <a:txBody>
                    <a:bodyPr/>
                    <a:lstStyle/>
                    <a:p>
                      <a:pPr algn="just"/>
                      <a:r>
                        <a:rPr lang="es-ES" sz="800" dirty="0" smtClean="0"/>
                        <a:t>Ambos jugadores tiran un dado para ver quien tiene</a:t>
                      </a:r>
                      <a:r>
                        <a:rPr lang="es-ES" sz="800" baseline="0" dirty="0" smtClean="0"/>
                        <a:t> la iniciativa. En caso de empate la obtiene quien no la tenía.</a:t>
                      </a:r>
                      <a:endParaRPr lang="es-ES" sz="8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800" dirty="0" smtClean="0"/>
                        <a:t>Ambos jugadores mueven sus</a:t>
                      </a:r>
                      <a:r>
                        <a:rPr lang="es-ES" sz="800" baseline="0" dirty="0" smtClean="0"/>
                        <a:t> miniaturas. Jugador con Iniciativa mueve primero. (Chequeos de Desmoralización)</a:t>
                      </a:r>
                      <a:endParaRPr lang="es-ES" sz="8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800" dirty="0" smtClean="0"/>
                        <a:t>Ambos</a:t>
                      </a:r>
                      <a:r>
                        <a:rPr lang="es-ES" sz="800" baseline="0" dirty="0" smtClean="0"/>
                        <a:t> jugadores efectúan sus disparos con cualquier miniatura equipada con armas de proyectil. Jugador con Iniciativa dispara primero.</a:t>
                      </a:r>
                      <a:endParaRPr lang="es-ES" sz="8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800" dirty="0" smtClean="0"/>
                        <a:t>Luchan las miniaturas de ambos bandos trabadas en combate cuerpo a cuerpo. Jugador con Iniciativa elige el orden.</a:t>
                      </a:r>
                      <a:endParaRPr lang="es-ES" sz="8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800" dirty="0" smtClean="0"/>
                        <a:t>Se resuelve cualquier efecto que permanezca</a:t>
                      </a:r>
                      <a:r>
                        <a:rPr lang="es-ES" sz="800" baseline="0" dirty="0" smtClean="0"/>
                        <a:t> hasta la fase final</a:t>
                      </a:r>
                      <a:endParaRPr lang="es-ES" sz="8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7671374" y="3684907"/>
          <a:ext cx="2216696" cy="133536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810054"/>
                <a:gridCol w="406642"/>
              </a:tblGrid>
              <a:tr h="187567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OBSTRUCCIONES EN LA TRAYECTORIA DE DISPARO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18756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b="1" kern="1200" dirty="0" smtClean="0"/>
                        <a:t>Obstrucción</a:t>
                      </a:r>
                      <a:endParaRPr lang="es-ES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b="1" kern="1200" dirty="0" smtClean="0"/>
                        <a:t>Tirada</a:t>
                      </a:r>
                      <a:endParaRPr lang="es-ES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7567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Fortificaciones, salientes grandes de roca, puertas y ventanas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5+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7567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Muros, rocas, troncos de árbol, vallas robustas y otras miniaturas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4+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97140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Vallas endebles, arbustos, plantas de cultivos y hierbas altas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3+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9698" y="2571254"/>
          <a:ext cx="3353893" cy="155136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495648"/>
                <a:gridCol w="447327"/>
                <a:gridCol w="235153"/>
                <a:gridCol w="235153"/>
                <a:gridCol w="235153"/>
                <a:gridCol w="235153"/>
                <a:gridCol w="235153"/>
                <a:gridCol w="235153"/>
              </a:tblGrid>
              <a:tr h="189565">
                <a:tc gridSpan="8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MONTURAS</a:t>
                      </a:r>
                      <a:r>
                        <a:rPr lang="es-ES" sz="800" kern="1200" baseline="0" dirty="0" smtClean="0">
                          <a:solidFill>
                            <a:srgbClr val="FFFF00"/>
                          </a:solidFill>
                        </a:rPr>
                        <a:t> DE CABALLERIA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18956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b="1" kern="1200" dirty="0" smtClean="0"/>
                        <a:t>Montura</a:t>
                      </a:r>
                      <a:endParaRPr lang="es-ES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b="1" kern="1200" dirty="0" smtClean="0"/>
                        <a:t>M</a:t>
                      </a:r>
                      <a:endParaRPr lang="es-ES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b="1" kern="1200" dirty="0" smtClean="0"/>
                        <a:t>C</a:t>
                      </a:r>
                      <a:endParaRPr lang="es-ES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b="1" kern="1200" dirty="0" smtClean="0"/>
                        <a:t>F</a:t>
                      </a:r>
                      <a:endParaRPr lang="es-ES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b="1" kern="1200" dirty="0" smtClean="0"/>
                        <a:t>D</a:t>
                      </a:r>
                      <a:endParaRPr lang="es-ES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b="1" kern="1200" dirty="0" smtClean="0"/>
                        <a:t>A</a:t>
                      </a:r>
                      <a:endParaRPr lang="es-ES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b="1" kern="1200" dirty="0" smtClean="0"/>
                        <a:t>H</a:t>
                      </a:r>
                      <a:endParaRPr lang="es-ES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b="1" kern="1200" dirty="0" smtClean="0"/>
                        <a:t>V</a:t>
                      </a:r>
                      <a:endParaRPr lang="es-ES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</a:tr>
              <a:tr h="18956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Caballo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10 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0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3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4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0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1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3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</a:tr>
              <a:tr h="18956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Caballo con barda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kern="1200" dirty="0" smtClean="0"/>
                        <a:t>10 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0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3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5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0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1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3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</a:tr>
              <a:tr h="18956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err="1" smtClean="0"/>
                        <a:t>Huargo</a:t>
                      </a:r>
                      <a:r>
                        <a:rPr lang="es-ES" sz="800" i="1" kern="1200" dirty="0" smtClean="0"/>
                        <a:t> / </a:t>
                      </a:r>
                      <a:r>
                        <a:rPr lang="es-ES" sz="800" i="1" kern="1200" dirty="0" err="1" smtClean="0"/>
                        <a:t>Huargo</a:t>
                      </a:r>
                      <a:r>
                        <a:rPr lang="es-ES" sz="800" i="1" kern="1200" dirty="0" smtClean="0"/>
                        <a:t> Feroz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kern="1200" dirty="0" smtClean="0"/>
                        <a:t>10 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3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4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4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1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1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2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</a:tr>
              <a:tr h="18956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Poni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kern="1200" dirty="0" smtClean="0"/>
                        <a:t>8 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0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2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3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0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1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2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</a:tr>
              <a:tr h="18956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Camello de guerra (</a:t>
                      </a:r>
                      <a:r>
                        <a:rPr lang="es-ES" sz="800" i="1" kern="1200" dirty="0" err="1" smtClean="0"/>
                        <a:t>empalador</a:t>
                      </a:r>
                      <a:r>
                        <a:rPr lang="es-ES" sz="800" i="1" kern="1200" dirty="0" smtClean="0"/>
                        <a:t>)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kern="1200" dirty="0" smtClean="0"/>
                        <a:t>10 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0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4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4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0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1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2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</a:tr>
              <a:tr h="18956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Bestia alada (cornuda/armadura)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kern="1200" dirty="0" smtClean="0"/>
                        <a:t>12 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5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6(7)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6(7)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2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3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3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3384599" y="3410150"/>
          <a:ext cx="4232697" cy="174528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295723"/>
                <a:gridCol w="1295723"/>
                <a:gridCol w="1641251"/>
              </a:tblGrid>
              <a:tr h="184867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ACCIONES HEROICAS (simultaneidad 1d6 1-3 Oscuridad 4-6 Luz)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1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1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8486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b="1" kern="1200" dirty="0" smtClean="0"/>
                        <a:t>Acción</a:t>
                      </a:r>
                      <a:endParaRPr lang="es-ES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b="1" kern="1200" dirty="0" smtClean="0"/>
                        <a:t>Grupo (6 UM)</a:t>
                      </a:r>
                      <a:endParaRPr lang="es-ES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b="1" kern="1200" dirty="0" smtClean="0"/>
                        <a:t>Efecto</a:t>
                      </a:r>
                      <a:endParaRPr lang="es-ES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486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Movimiento heroico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¡Todos conmigo!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Moverse primero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486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Marcha heroica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¡Paso ligero!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+3/+5 UM a caballo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486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Canalización heroica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-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Potencia Poder Mágico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486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Disparo heroico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¡A mi señal,</a:t>
                      </a:r>
                      <a:r>
                        <a:rPr lang="es-ES" sz="800" kern="1200" baseline="0" dirty="0" smtClean="0"/>
                        <a:t> disparad!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Disparar primero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486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Precisión heroica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¡Apunten!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Repetir tiradas en trayectoria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486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Combate heroico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(mismo</a:t>
                      </a:r>
                      <a:r>
                        <a:rPr lang="es-ES" sz="800" kern="1200" baseline="0" dirty="0" smtClean="0"/>
                        <a:t> combate)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Resolver, mover y combatir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486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Golpe heroico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-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+1D6 C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3396007" y="1088299"/>
          <a:ext cx="4221290" cy="114144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531972"/>
                <a:gridCol w="3689318"/>
              </a:tblGrid>
              <a:tr h="167385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ATAQUES POTENCIA BRUTAL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1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6738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Desgarrar</a:t>
                      </a:r>
                      <a:endParaRPr lang="es-ES" sz="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Una sola miniatura, defiende con Fuerza y no Defensa.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52540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Arrojar</a:t>
                      </a:r>
                      <a:endParaRPr lang="es-ES" sz="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Arroja una miniatura peana con peana, 1D6 + diferencia F UM, o hasta impactar muro o miniatura F6 o más. Miniatura arrojada un impacto F6 y uno de F3 por cada miniatura atravesada. Miniaturas atravesadas un impacto de F3. Miniatura de F6 que detiene el movimiento un impacto F3.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6738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Empujar</a:t>
                      </a:r>
                      <a:endParaRPr lang="es-ES" sz="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Dispersa a las miniaturas 3 UM, puede mover 1D6 UM y volver a cargar y combatir.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7683293" y="1083654"/>
          <a:ext cx="2204777" cy="252096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124657"/>
                <a:gridCol w="648072"/>
                <a:gridCol w="432048"/>
              </a:tblGrid>
              <a:tr h="186656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ARMAS PROYECTILES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1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1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8665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b="1" kern="1200" dirty="0" smtClean="0"/>
                        <a:t>Arma</a:t>
                      </a:r>
                      <a:endParaRPr lang="es-ES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b="1" kern="1200" dirty="0" smtClean="0"/>
                        <a:t>Alcance</a:t>
                      </a:r>
                      <a:endParaRPr lang="es-ES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b="1" kern="1200" dirty="0" smtClean="0"/>
                        <a:t>Fuerza</a:t>
                      </a:r>
                      <a:endParaRPr lang="es-ES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665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Arco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24 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2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665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Arco corto/orco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18 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2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665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Arco</a:t>
                      </a:r>
                      <a:r>
                        <a:rPr lang="es-ES" sz="800" i="1" kern="1200" baseline="0" dirty="0" smtClean="0"/>
                        <a:t> </a:t>
                      </a:r>
                      <a:r>
                        <a:rPr lang="es-ES" sz="800" i="1" kern="1200" baseline="0" dirty="0" err="1" smtClean="0"/>
                        <a:t>élfico</a:t>
                      </a:r>
                      <a:r>
                        <a:rPr lang="es-ES" sz="800" i="1" kern="1200" baseline="0" dirty="0" smtClean="0"/>
                        <a:t>/largo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24 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3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665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Arco enano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18 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3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665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Arco grande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24 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4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665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Ballesta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24 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4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665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Cerbatana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12 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2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665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Honda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12 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1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665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Venablo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8 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3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841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Arma arrojadiza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6 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3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841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Látigo (Héroe/guerrero)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2 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2 (1)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423" y="4123680"/>
          <a:ext cx="3359859" cy="58176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922358"/>
                <a:gridCol w="2437501"/>
              </a:tblGrid>
              <a:tr h="178074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CARGA</a:t>
                      </a:r>
                      <a:r>
                        <a:rPr lang="es-ES" sz="800" kern="1200" baseline="0" dirty="0" smtClean="0">
                          <a:solidFill>
                            <a:srgbClr val="FFFF00"/>
                          </a:solidFill>
                        </a:rPr>
                        <a:t> DE </a:t>
                      </a:r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CABALLERIA NORMAL (contra Infantería F6 o menos)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17807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Ataque</a:t>
                      </a:r>
                      <a:r>
                        <a:rPr lang="es-ES" sz="800" i="1" kern="1200" baseline="0" dirty="0" smtClean="0"/>
                        <a:t> adicional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+1</a:t>
                      </a:r>
                      <a:r>
                        <a:rPr lang="es-ES" sz="800" kern="1200" baseline="0" dirty="0" smtClean="0"/>
                        <a:t> A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7807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Arrollar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/>
                        <a:t>Miniatura F6 o menos Tumbada (atrapada)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13" name="12 Tabla"/>
          <p:cNvGraphicFramePr>
            <a:graphicFrameLocks noGrp="1"/>
          </p:cNvGraphicFramePr>
          <p:nvPr/>
        </p:nvGraphicFramePr>
        <p:xfrm>
          <a:off x="-1" y="4718794"/>
          <a:ext cx="3361309" cy="101952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46650"/>
                <a:gridCol w="2514659"/>
              </a:tblGrid>
              <a:tr h="173165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CARGA</a:t>
                      </a:r>
                      <a:r>
                        <a:rPr lang="es-ES" sz="800" kern="1200" baseline="0" dirty="0" smtClean="0">
                          <a:solidFill>
                            <a:srgbClr val="FFFF00"/>
                          </a:solidFill>
                        </a:rPr>
                        <a:t> DE </a:t>
                      </a:r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CABALLERIA MONSTRUOSA (F6 o más)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11627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Contra Infantería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Ambas</a:t>
                      </a:r>
                      <a:r>
                        <a:rPr lang="es-ES" sz="800" kern="1200" baseline="0" dirty="0" smtClean="0"/>
                        <a:t> bonificaciones incluso F6 o más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2823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Contra Caballería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Ambas</a:t>
                      </a:r>
                      <a:r>
                        <a:rPr lang="es-ES" sz="800" kern="1200" baseline="0" dirty="0" smtClean="0"/>
                        <a:t> bonificaciones (Al arrollar Jinete Muerde el Polvo auto y Montura arrollada)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588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Contra Monstruos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Ambas bonificaciones si F Caballería mayor que F Monstruo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-1" y="5767164"/>
          <a:ext cx="3359399" cy="77568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997618"/>
                <a:gridCol w="2361781"/>
              </a:tblGrid>
              <a:tr h="1939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CHEQUEOS</a:t>
                      </a:r>
                      <a:r>
                        <a:rPr lang="es-ES" sz="800" kern="1200" baseline="0" dirty="0" smtClean="0">
                          <a:solidFill>
                            <a:srgbClr val="FFFF00"/>
                          </a:solidFill>
                        </a:rPr>
                        <a:t> DE VALOR (2d6 + V ≥ 10)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16773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Fuerza</a:t>
                      </a:r>
                      <a:r>
                        <a:rPr lang="es-ES" sz="800" i="1" kern="1200" baseline="0" dirty="0" smtClean="0"/>
                        <a:t> desmoralizada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Nº minis</a:t>
                      </a:r>
                      <a:r>
                        <a:rPr lang="es-ES" sz="800" kern="1200" baseline="0" dirty="0" smtClean="0"/>
                        <a:t> menor a mitad inicial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6773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Montura suelta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Montura sin jinete (A=0</a:t>
                      </a:r>
                      <a:r>
                        <a:rPr lang="es-ES" sz="800" kern="1200" baseline="0" dirty="0" smtClean="0"/>
                        <a:t> fallo automático)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6773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Terror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Al cargar enemigo con Terror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16" name="15 Tabla"/>
          <p:cNvGraphicFramePr>
            <a:graphicFrameLocks noGrp="1"/>
          </p:cNvGraphicFramePr>
          <p:nvPr/>
        </p:nvGraphicFramePr>
        <p:xfrm>
          <a:off x="3396667" y="2244459"/>
          <a:ext cx="4230254" cy="116352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239902"/>
                <a:gridCol w="2990352"/>
              </a:tblGrid>
              <a:tr h="180020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GOLPES</a:t>
                      </a:r>
                      <a:r>
                        <a:rPr lang="es-ES" sz="800" kern="1200" baseline="0" dirty="0" smtClean="0">
                          <a:solidFill>
                            <a:srgbClr val="FFFF00"/>
                          </a:solidFill>
                        </a:rPr>
                        <a:t> ESPECIALES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18002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Garrotes y Varas</a:t>
                      </a:r>
                      <a:endParaRPr lang="es-ES" sz="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Aturdir (1D6</a:t>
                      </a:r>
                      <a:r>
                        <a:rPr lang="es-ES" sz="800" kern="1200" baseline="0" dirty="0" smtClean="0"/>
                        <a:t> </a:t>
                      </a:r>
                      <a:r>
                        <a:rPr lang="es-ES" sz="800" kern="1200" dirty="0" smtClean="0"/>
                        <a:t>4+</a:t>
                      </a:r>
                      <a:r>
                        <a:rPr lang="es-ES" sz="800" kern="1200" baseline="0" dirty="0" smtClean="0"/>
                        <a:t> aturdido ; C=1 A=1 </a:t>
                      </a:r>
                      <a:r>
                        <a:rPr lang="es-ES" sz="800" kern="1200" baseline="0" dirty="0" err="1" smtClean="0"/>
                        <a:t>Disp</a:t>
                      </a:r>
                      <a:r>
                        <a:rPr lang="es-ES" sz="800" kern="1200" baseline="0" dirty="0" smtClean="0"/>
                        <a:t>=6+ hasta final siguiente turno)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002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Dagas y Espadas</a:t>
                      </a:r>
                      <a:endParaRPr lang="es-ES" sz="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Fintar (-1D3 a C, repite 1 al herir)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002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Hachas y Picos</a:t>
                      </a:r>
                      <a:endParaRPr lang="es-ES" sz="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Impacto penetrante (+1D3 F,-1D3 D)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002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Martillos,</a:t>
                      </a:r>
                      <a:r>
                        <a:rPr lang="es-ES" sz="800" i="1" kern="1200" baseline="0" dirty="0" smtClean="0"/>
                        <a:t> </a:t>
                      </a:r>
                      <a:r>
                        <a:rPr lang="es-ES" sz="800" i="1" kern="1200" dirty="0" smtClean="0"/>
                        <a:t>Mazos y</a:t>
                      </a:r>
                      <a:r>
                        <a:rPr lang="es-ES" sz="800" i="1" kern="1200" baseline="0" dirty="0" smtClean="0"/>
                        <a:t> Mazas</a:t>
                      </a:r>
                      <a:endParaRPr lang="es-ES" sz="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kern="1200" dirty="0" smtClean="0"/>
                        <a:t>Mamporro ( 1D6</a:t>
                      </a:r>
                      <a:r>
                        <a:rPr lang="es-ES" sz="800" kern="1200" baseline="0" dirty="0" smtClean="0"/>
                        <a:t> +F </a:t>
                      </a:r>
                      <a:r>
                        <a:rPr lang="es-ES" sz="800" kern="1200" baseline="0" dirty="0" err="1" smtClean="0"/>
                        <a:t>Atc</a:t>
                      </a:r>
                      <a:r>
                        <a:rPr lang="es-ES" sz="800" kern="1200" baseline="0" dirty="0" smtClean="0"/>
                        <a:t> +1 (a dos manos) vs 1D6 +F </a:t>
                      </a:r>
                      <a:r>
                        <a:rPr lang="es-ES" sz="800" kern="1200" baseline="0" dirty="0" err="1" smtClean="0"/>
                        <a:t>Def</a:t>
                      </a:r>
                      <a:r>
                        <a:rPr lang="es-ES" sz="800" kern="1200" baseline="0" dirty="0" smtClean="0"/>
                        <a:t>, ≥ Tumbado) 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002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Mayales, Flagelos</a:t>
                      </a:r>
                      <a:r>
                        <a:rPr lang="es-ES" sz="800" i="1" kern="1200" baseline="0" dirty="0" smtClean="0"/>
                        <a:t> y Látigos</a:t>
                      </a:r>
                      <a:endParaRPr lang="es-ES" sz="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Remolino (C=1, si vence</a:t>
                      </a:r>
                      <a:r>
                        <a:rPr lang="es-ES" sz="800" kern="1200" baseline="0" dirty="0" smtClean="0"/>
                        <a:t> 1 Golpe a cada enemigo)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15" name="14 Tabla"/>
          <p:cNvGraphicFramePr>
            <a:graphicFrameLocks noGrp="1"/>
          </p:cNvGraphicFramePr>
          <p:nvPr/>
        </p:nvGraphicFramePr>
        <p:xfrm>
          <a:off x="7670054" y="5035501"/>
          <a:ext cx="2216696" cy="77568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560511"/>
                <a:gridCol w="1656185"/>
              </a:tblGrid>
              <a:tr h="180020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EQUIPO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18002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Estandarte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Repite</a:t>
                      </a:r>
                      <a:r>
                        <a:rPr lang="es-ES" sz="800" kern="1200" baseline="0" dirty="0" smtClean="0"/>
                        <a:t> 1d6 en Duelo a 3UM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002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Cuerno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+1V</a:t>
                      </a:r>
                      <a:r>
                        <a:rPr lang="es-ES" sz="800" kern="1200" baseline="0" dirty="0" smtClean="0"/>
                        <a:t> todas las miniaturas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002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i="1" kern="1200" dirty="0" smtClean="0"/>
                        <a:t>Tambor</a:t>
                      </a:r>
                      <a:endParaRPr lang="es-ES" sz="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800" kern="1200" dirty="0" smtClean="0"/>
                        <a:t>+3UM miniaturas a 12UM</a:t>
                      </a:r>
                      <a:endParaRPr lang="es-E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sp>
        <p:nvSpPr>
          <p:cNvPr id="3074" name="AutoShape 2" descr="No hay texto alternativo automático disponible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76" name="AutoShape 4" descr="No hay texto alternativo automático disponible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3077" name="Picture 5" descr="C:\Users\Rafa\Desktop\3143_101837002393_6368106_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04928" y="5229200"/>
            <a:ext cx="2367582" cy="1428441"/>
          </a:xfrm>
          <a:prstGeom prst="rect">
            <a:avLst/>
          </a:prstGeom>
          <a:noFill/>
        </p:spPr>
      </p:pic>
      <p:sp>
        <p:nvSpPr>
          <p:cNvPr id="18" name="17 CuadroTexto"/>
          <p:cNvSpPr txBox="1"/>
          <p:nvPr/>
        </p:nvSpPr>
        <p:spPr>
          <a:xfrm>
            <a:off x="7905328" y="5949280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 smtClean="0">
                <a:solidFill>
                  <a:srgbClr val="FFFF00"/>
                </a:solidFill>
              </a:rPr>
              <a:t>Versión 2.1 realizada por </a:t>
            </a:r>
            <a:r>
              <a:rPr lang="es-ES" sz="1200" i="1" dirty="0" err="1" smtClean="0">
                <a:solidFill>
                  <a:srgbClr val="FFFF00"/>
                </a:solidFill>
              </a:rPr>
              <a:t>Eärnil</a:t>
            </a:r>
            <a:r>
              <a:rPr lang="es-ES" sz="1200" dirty="0" smtClean="0">
                <a:solidFill>
                  <a:srgbClr val="FFFF00"/>
                </a:solidFill>
              </a:rPr>
              <a:t> para La Guerra del Anillo sin ánimo de lucro.</a:t>
            </a:r>
            <a:endParaRPr lang="es-ES" sz="1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0" y="3254755"/>
          <a:ext cx="9906000" cy="943320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632520"/>
                <a:gridCol w="1152128"/>
                <a:gridCol w="1152128"/>
                <a:gridCol w="1368152"/>
                <a:gridCol w="1008112"/>
                <a:gridCol w="2160240"/>
                <a:gridCol w="1440160"/>
                <a:gridCol w="99256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>
                          <a:solidFill>
                            <a:srgbClr val="FFFF00"/>
                          </a:solidFill>
                        </a:rPr>
                        <a:t>PODERES</a:t>
                      </a:r>
                      <a:endParaRPr lang="es-ES" sz="800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Aura aterradora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Aura consternación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Aura</a:t>
                      </a:r>
                      <a:r>
                        <a:rPr lang="es-ES" sz="800" kern="1200" baseline="0" dirty="0" smtClean="0">
                          <a:solidFill>
                            <a:srgbClr val="FFFF00"/>
                          </a:solidFill>
                        </a:rPr>
                        <a:t> mando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Anular voluntad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Dardo Negro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¡Desbocado!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Desterrar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63795">
                <a:tc>
                  <a:txBody>
                    <a:bodyPr/>
                    <a:lstStyle/>
                    <a:p>
                      <a:pPr algn="ctr"/>
                      <a:r>
                        <a:rPr lang="es-ES" sz="700" b="0" i="1" dirty="0" smtClean="0">
                          <a:solidFill>
                            <a:srgbClr val="FFFF00"/>
                          </a:solidFill>
                        </a:rPr>
                        <a:t>Duración</a:t>
                      </a:r>
                      <a:endParaRPr lang="es-ES" sz="700" b="0" i="1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Agotamiento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Agotamiento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Agotamiento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Instantáneo</a:t>
                      </a:r>
                      <a:endParaRPr lang="es-ES" sz="700" i="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Instantáneo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Instantáneo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Instantáneo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38978">
                <a:tc>
                  <a:txBody>
                    <a:bodyPr/>
                    <a:lstStyle/>
                    <a:p>
                      <a:pPr algn="ctr"/>
                      <a:r>
                        <a:rPr lang="es-ES" sz="700" b="0" i="1" dirty="0" smtClean="0">
                          <a:solidFill>
                            <a:srgbClr val="FFFF00"/>
                          </a:solidFill>
                        </a:rPr>
                        <a:t>Efecto</a:t>
                      </a:r>
                      <a:endParaRPr lang="es-ES" sz="700" b="0" i="1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Lanzador causa</a:t>
                      </a:r>
                      <a:r>
                        <a:rPr lang="es-ES" sz="700" baseline="0" dirty="0" smtClean="0"/>
                        <a:t> Terror</a:t>
                      </a:r>
                      <a:endParaRPr lang="es-ES" sz="700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Lanzador y miniaturas</a:t>
                      </a:r>
                      <a:r>
                        <a:rPr lang="es-ES" sz="700" baseline="0" dirty="0" smtClean="0"/>
                        <a:t> amigas a 6UM causan Terror</a:t>
                      </a:r>
                      <a:endParaRPr lang="es-ES" sz="700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Lanzador y miniaturas</a:t>
                      </a:r>
                      <a:r>
                        <a:rPr lang="es-ES" sz="700" baseline="0" dirty="0" smtClean="0"/>
                        <a:t> amigas a 6UM superan Chequeos de Valor</a:t>
                      </a:r>
                      <a:endParaRPr lang="es-ES" sz="700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Objetivo</a:t>
                      </a:r>
                      <a:r>
                        <a:rPr lang="es-ES" sz="700" baseline="0" dirty="0" smtClean="0"/>
                        <a:t> pierde 1d3+1 Puntos de Voluntad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Impacto de F9 automático (sin</a:t>
                      </a:r>
                      <a:r>
                        <a:rPr lang="es-ES" sz="700" baseline="0" dirty="0" smtClean="0"/>
                        <a:t> chequeo de impacto, trayectoria, elige jinete o montura, puede estar trabado)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Miniaturas montadas (jinete desmontado (caída) y montura huye)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1 Herida automática a Espectro o No muerto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38978">
                <a:tc>
                  <a:txBody>
                    <a:bodyPr/>
                    <a:lstStyle/>
                    <a:p>
                      <a:pPr algn="ctr"/>
                      <a:r>
                        <a:rPr lang="es-ES" sz="700" b="0" i="1" dirty="0" smtClean="0">
                          <a:solidFill>
                            <a:srgbClr val="FFFF00"/>
                          </a:solidFill>
                        </a:rPr>
                        <a:t>Canalizado</a:t>
                      </a:r>
                      <a:endParaRPr lang="es-ES" sz="700" b="0" i="1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Chequeo de Valor 3d6 (dos resultados más</a:t>
                      </a:r>
                      <a:r>
                        <a:rPr lang="es-ES" sz="700" baseline="0" dirty="0" smtClean="0"/>
                        <a:t> bajos)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Alcance de 12UM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Alcance de 12UM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Objetivo pierde todos sus Puntos de Voluntad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Causa 1d3 heridas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Afecta</a:t>
                      </a:r>
                      <a:r>
                        <a:rPr lang="es-ES" sz="700" baseline="0" dirty="0" smtClean="0"/>
                        <a:t> área a 3UM del objetivo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dirty="0" smtClean="0"/>
                        <a:t>Causa 1d3 heridas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2378" y="4212108"/>
          <a:ext cx="9903623" cy="1050000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629991"/>
                <a:gridCol w="1367824"/>
                <a:gridCol w="1295833"/>
                <a:gridCol w="1583796"/>
                <a:gridCol w="1439814"/>
                <a:gridCol w="1367824"/>
                <a:gridCol w="1223842"/>
                <a:gridCol w="994699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>
                          <a:solidFill>
                            <a:srgbClr val="FFFF00"/>
                          </a:solidFill>
                        </a:rPr>
                        <a:t>PODERES</a:t>
                      </a:r>
                      <a:endParaRPr lang="es-ES" sz="800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Fortalecer espíritu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Furia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Helar</a:t>
                      </a:r>
                      <a:r>
                        <a:rPr lang="es-ES" sz="800" kern="1200" baseline="0" dirty="0" smtClean="0">
                          <a:solidFill>
                            <a:srgbClr val="FFFF00"/>
                          </a:solidFill>
                        </a:rPr>
                        <a:t> alma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Inmovilizar/Paralizar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Ira</a:t>
                      </a:r>
                      <a:r>
                        <a:rPr lang="es-ES" sz="800" kern="1200" baseline="0" dirty="0" smtClean="0">
                          <a:solidFill>
                            <a:srgbClr val="FFFF00"/>
                          </a:solidFill>
                        </a:rPr>
                        <a:t> de la Naturaleza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Luz cegadora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Maldición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63795">
                <a:tc>
                  <a:txBody>
                    <a:bodyPr/>
                    <a:lstStyle/>
                    <a:p>
                      <a:pPr algn="ctr"/>
                      <a:r>
                        <a:rPr lang="es-ES" sz="700" b="0" i="1" dirty="0" smtClean="0">
                          <a:solidFill>
                            <a:srgbClr val="FFFF00"/>
                          </a:solidFill>
                        </a:rPr>
                        <a:t>Duración</a:t>
                      </a:r>
                      <a:endParaRPr lang="es-ES" sz="700" b="0" i="1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Agotamiento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Agotamiento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Instantáneo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Temporal</a:t>
                      </a:r>
                      <a:endParaRPr lang="es-ES" sz="700" i="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Instantáneo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Temporal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Instantáneo</a:t>
                      </a:r>
                      <a:endParaRPr lang="es-ES" sz="700" i="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38978">
                <a:tc>
                  <a:txBody>
                    <a:bodyPr/>
                    <a:lstStyle/>
                    <a:p>
                      <a:pPr algn="ctr"/>
                      <a:r>
                        <a:rPr lang="es-ES" sz="700" b="0" i="1" dirty="0" smtClean="0">
                          <a:solidFill>
                            <a:srgbClr val="FFFF00"/>
                          </a:solidFill>
                        </a:rPr>
                        <a:t>Efecto</a:t>
                      </a:r>
                      <a:endParaRPr lang="es-ES" sz="700" b="0" i="1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Lanzador</a:t>
                      </a:r>
                      <a:r>
                        <a:rPr lang="es-ES" sz="700" baseline="0" dirty="0" smtClean="0"/>
                        <a:t> o miniatura peana con peana. 2d6 extra para Resistir, usando o no puntos de Voluntad</a:t>
                      </a:r>
                      <a:endParaRPr lang="es-ES" sz="700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Lanzador</a:t>
                      </a:r>
                      <a:r>
                        <a:rPr lang="es-ES" sz="700" baseline="0" dirty="0" smtClean="0"/>
                        <a:t> y miniaturas misma raza a 6UM. Superan Chequeos de Valor. Destino 6+</a:t>
                      </a:r>
                      <a:endParaRPr lang="es-ES" sz="700" i="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1 Herida automática (elije jinete o montura, puede estar trabado)</a:t>
                      </a:r>
                      <a:endParaRPr lang="es-ES" sz="700" i="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Objetivo no puede mover ni disparar (excepto retroceder). C y A </a:t>
                      </a:r>
                      <a:r>
                        <a:rPr lang="es-ES" sz="700" dirty="0" err="1" smtClean="0"/>
                        <a:t>a</a:t>
                      </a:r>
                      <a:r>
                        <a:rPr lang="es-ES" sz="700" dirty="0" smtClean="0"/>
                        <a:t> mitad. No puede Golpear si gana Duelo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Miniaturas a 6UM del lanzador tumbadas. Caballería,</a:t>
                      </a:r>
                      <a:r>
                        <a:rPr lang="es-ES" sz="700" baseline="0" dirty="0" smtClean="0"/>
                        <a:t> jinete y montura tumbados.</a:t>
                      </a:r>
                      <a:endParaRPr lang="es-ES" sz="700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Lanzador</a:t>
                      </a:r>
                      <a:r>
                        <a:rPr lang="es-ES" sz="700" baseline="0" dirty="0" smtClean="0"/>
                        <a:t> y miniaturas a 6UM solo impactadas por disparos con 6+. Área iluminada 12UM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Objetivo pierde 1 Punto</a:t>
                      </a:r>
                      <a:r>
                        <a:rPr lang="es-ES" sz="700" baseline="0" dirty="0" smtClean="0"/>
                        <a:t> de Destino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38978">
                <a:tc>
                  <a:txBody>
                    <a:bodyPr/>
                    <a:lstStyle/>
                    <a:p>
                      <a:pPr algn="ctr"/>
                      <a:r>
                        <a:rPr lang="es-ES" sz="700" b="0" i="1" dirty="0" smtClean="0">
                          <a:solidFill>
                            <a:srgbClr val="FFFF00"/>
                          </a:solidFill>
                        </a:rPr>
                        <a:t>Canalizado</a:t>
                      </a:r>
                      <a:endParaRPr lang="es-ES" sz="700" b="0" i="1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Añade 1 al resultado más alto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Destino 5+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Todas</a:t>
                      </a:r>
                      <a:r>
                        <a:rPr lang="es-ES" sz="700" baseline="0" dirty="0" smtClean="0"/>
                        <a:t> miniaturas a 3UM reciben impacto F5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C y A se reducen a 1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Añaden impacto de F2 después de tumbadas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Duración es Agotamiento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Objetivo pierde todos</a:t>
                      </a:r>
                      <a:r>
                        <a:rPr lang="es-ES" sz="700" baseline="0" dirty="0" smtClean="0"/>
                        <a:t> sus Puntos de Destino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-697" y="5281292"/>
          <a:ext cx="9906697" cy="943320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632602"/>
                <a:gridCol w="1077780"/>
                <a:gridCol w="1089162"/>
                <a:gridCol w="2079414"/>
                <a:gridCol w="2088379"/>
                <a:gridCol w="1152209"/>
                <a:gridCol w="1008182"/>
                <a:gridCol w="778969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>
                          <a:solidFill>
                            <a:srgbClr val="FFFF00"/>
                          </a:solidFill>
                        </a:rPr>
                        <a:t>PODERES</a:t>
                      </a:r>
                      <a:endParaRPr lang="es-ES" sz="800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Minar valor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Orden/Control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Petrificar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Proyectil mágico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Restaurar</a:t>
                      </a:r>
                      <a:r>
                        <a:rPr lang="es-ES" sz="800" kern="1200" baseline="0" dirty="0" smtClean="0">
                          <a:solidFill>
                            <a:srgbClr val="FFFF00"/>
                          </a:solidFill>
                        </a:rPr>
                        <a:t> voluntad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Sanar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Vara rota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63795">
                <a:tc>
                  <a:txBody>
                    <a:bodyPr/>
                    <a:lstStyle/>
                    <a:p>
                      <a:pPr algn="ctr"/>
                      <a:r>
                        <a:rPr lang="es-ES" sz="700" b="0" i="1" dirty="0" smtClean="0">
                          <a:solidFill>
                            <a:srgbClr val="FFFF00"/>
                          </a:solidFill>
                        </a:rPr>
                        <a:t>Duración</a:t>
                      </a:r>
                      <a:endParaRPr lang="es-ES" sz="700" b="0" i="1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Instantáneo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Temporal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Instantáneo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Instantáneo</a:t>
                      </a:r>
                      <a:endParaRPr lang="es-ES" sz="700" i="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Instantáneo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Instantáneo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Instantáneo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38978">
                <a:tc>
                  <a:txBody>
                    <a:bodyPr/>
                    <a:lstStyle/>
                    <a:p>
                      <a:pPr algn="ctr"/>
                      <a:r>
                        <a:rPr lang="es-ES" sz="700" b="0" i="1" dirty="0" smtClean="0">
                          <a:solidFill>
                            <a:srgbClr val="FFFF00"/>
                          </a:solidFill>
                        </a:rPr>
                        <a:t>Efecto</a:t>
                      </a:r>
                      <a:endParaRPr lang="es-ES" sz="700" b="0" i="1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Objetivo pierde 1 Punto de Valor (mínimo 1)</a:t>
                      </a:r>
                      <a:endParaRPr lang="es-ES" sz="700" i="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Puede mover mitad de </a:t>
                      </a:r>
                      <a:r>
                        <a:rPr lang="es-ES" sz="700" dirty="0" err="1" smtClean="0"/>
                        <a:t>Mov</a:t>
                      </a:r>
                      <a:r>
                        <a:rPr lang="es-ES" sz="700" dirty="0" smtClean="0"/>
                        <a:t> al objetivo (ver detalles). Sufre Inmovilizar/Paralizar</a:t>
                      </a:r>
                      <a:endParaRPr lang="es-ES" sz="700" i="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Objetivo tumbado. No Duelos y pierde combates auto si no es apoyado. Fin</a:t>
                      </a:r>
                      <a:r>
                        <a:rPr lang="es-ES" sz="700" baseline="0" dirty="0" smtClean="0"/>
                        <a:t> Fase Combate 1d6 6+ recupera. +1d6 por mini peana con peana sin otra acción.</a:t>
                      </a:r>
                      <a:endParaRPr lang="es-ES" sz="700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Objetivo alejado lanzador 1d6UM, Tumbado e</a:t>
                      </a:r>
                      <a:r>
                        <a:rPr lang="es-ES" sz="700" baseline="0" dirty="0" smtClean="0"/>
                        <a:t> impacto F5</a:t>
                      </a:r>
                      <a:r>
                        <a:rPr lang="es-ES" sz="700" dirty="0" smtClean="0"/>
                        <a:t>. Miniaturas en trayectoria tumbadas  impacto F3. Miniatura F6 para trayectoria.</a:t>
                      </a:r>
                      <a:endParaRPr lang="es-ES" sz="700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Da 1 Punto Voluntad a Héroe amigo.</a:t>
                      </a:r>
                      <a:endParaRPr lang="es-ES" sz="700" i="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Recupera 1 Herida</a:t>
                      </a:r>
                      <a:endParaRPr lang="es-ES" sz="700" i="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Destruye vara del objetivo</a:t>
                      </a:r>
                      <a:endParaRPr lang="es-ES" sz="700" i="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38978">
                <a:tc>
                  <a:txBody>
                    <a:bodyPr/>
                    <a:lstStyle/>
                    <a:p>
                      <a:pPr algn="ctr"/>
                      <a:r>
                        <a:rPr lang="es-ES" sz="700" b="0" i="1" dirty="0" smtClean="0">
                          <a:solidFill>
                            <a:srgbClr val="FFFF00"/>
                          </a:solidFill>
                        </a:rPr>
                        <a:t>Canalizado</a:t>
                      </a:r>
                      <a:endParaRPr lang="es-ES" sz="700" b="0" i="1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Pierde 1d3 Puntos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dirty="0" smtClean="0"/>
                        <a:t>C y A se reducen a 1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Si no recupera sufre impacto F5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Objetivo impacto F6 y resto impacto F4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Recibe</a:t>
                      </a:r>
                      <a:r>
                        <a:rPr lang="es-ES" sz="700" baseline="0" dirty="0" smtClean="0"/>
                        <a:t> 1d3 Puntos Voluntad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Recupera 1d3 heridas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dirty="0" smtClean="0"/>
                        <a:t>Impacto</a:t>
                      </a:r>
                      <a:r>
                        <a:rPr lang="es-ES" sz="700" baseline="0" dirty="0" smtClean="0"/>
                        <a:t> F7</a:t>
                      </a:r>
                      <a:endParaRPr lang="es-ES" sz="700" dirty="0" smtClean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0" y="6124"/>
          <a:ext cx="9906001" cy="2866200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388461"/>
                <a:gridCol w="1684219"/>
                <a:gridCol w="1584176"/>
                <a:gridCol w="1584176"/>
                <a:gridCol w="2088232"/>
                <a:gridCol w="1008112"/>
                <a:gridCol w="156862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>
                          <a:solidFill>
                            <a:srgbClr val="FFFF00"/>
                          </a:solidFill>
                        </a:rPr>
                        <a:t>1D6</a:t>
                      </a:r>
                      <a:endParaRPr lang="es-ES" sz="800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TREPAR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SALTO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GRAN SALTO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CAÍDA DE JINETES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NADO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DISPERSIÓN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s-ES" sz="800" dirty="0" smtClean="0">
                          <a:solidFill>
                            <a:srgbClr val="FFFF00"/>
                          </a:solidFill>
                        </a:rPr>
                        <a:t>1</a:t>
                      </a:r>
                      <a:endParaRPr lang="es-ES" sz="800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Caída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Se tambalea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Se tambalea y cae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Muerde el polvo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Se hunde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Lejos</a:t>
                      </a:r>
                      <a:r>
                        <a:rPr lang="es-ES" sz="700" b="1" baseline="0" dirty="0" smtClean="0"/>
                        <a:t> del objetivo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63795">
                <a:tc v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La miniatura resbala y cae al suelo, por lo que se coloca</a:t>
                      </a:r>
                      <a:r>
                        <a:rPr lang="es-ES" sz="700" baseline="0" dirty="0" smtClean="0"/>
                        <a:t> Tumbada en el fondo de la superficie por la que intentaba Trepar. Si la miniatura empezó a Trepar desde el nivel del suelo no sufre daños. En cambio si cae una distancia mayor que eso puede sufrir daños por la caída.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La miniatura no logra cruzar el obstáculo y ya no podrá moverse más en este turno.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El intento de saltar el agujero ha fallado. La miniatura cae por él y sufre algún tipo de daño.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El jinete cae al suelo de forma aparatosa, recibiendo un impacto de Fuerza 3. Si sobrevive se dejará Tumbado junto a su montura y no podrá hacer nada más durante ese turno; sino hay suficiente espacio para tumbar al jinete aparta un poco a las miniaturas cercanas hasta hacer que quepa. Si el jinete esta trabado en combate deberá luchar como miniatura Tumbada.</a:t>
                      </a:r>
                      <a:endParaRPr lang="es-ES" sz="700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La miniatura se ve superada por el peso de</a:t>
                      </a:r>
                      <a:r>
                        <a:rPr lang="es-ES" sz="700" baseline="0" dirty="0" smtClean="0"/>
                        <a:t> su equipo y se ahoga. Retírala como baja.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Tu oponente puede nominar uno de tus</a:t>
                      </a:r>
                      <a:r>
                        <a:rPr lang="es-ES" sz="700" baseline="0" dirty="0" smtClean="0"/>
                        <a:t> Objetivos de batalla o un Objetivo de asedio a 6 UM o menos del objetivo original como nuevo objetivo. Si no hay otro objetivo viable a esa distancia, o si el jugador no quiere hacer eso, el disparo falla por completo.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s-ES" sz="800" dirty="0" smtClean="0">
                          <a:solidFill>
                            <a:srgbClr val="FFFF00"/>
                          </a:solidFill>
                        </a:rPr>
                        <a:t>2-5</a:t>
                      </a:r>
                      <a:endParaRPr lang="es-ES" sz="800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Continua trepando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Éxito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Éxito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Se pone en pie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Nado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Pequeño</a:t>
                      </a:r>
                      <a:r>
                        <a:rPr lang="es-ES" sz="700" b="1" baseline="0" dirty="0" smtClean="0"/>
                        <a:t> desvío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38978">
                <a:tc v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La miniatura trepa</a:t>
                      </a:r>
                      <a:r>
                        <a:rPr lang="es-ES" sz="700" baseline="0" dirty="0" smtClean="0"/>
                        <a:t> hasta que haya movido su distancia de movimiento máxima o llegue a la cima. Después no podrá mover más en esta fase de Movimiento.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La miniatura salta con éxito el obstáculo. Coloca la miniatura</a:t>
                      </a:r>
                      <a:r>
                        <a:rPr lang="es-ES" sz="700" baseline="0" dirty="0" smtClean="0"/>
                        <a:t> al otro lado del obstáculo con su peana en contacto con él, pero ya no podrá mover más en esta fase de Movimiento.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La miniatura consigue saltar</a:t>
                      </a:r>
                      <a:r>
                        <a:rPr lang="es-ES" sz="700" baseline="0" dirty="0" smtClean="0"/>
                        <a:t> sin peligro alguno. Coloca tu miniatura al otro lado del agujero con la peana en contacto con él. La miniatura ya no podrá mover más en esta fase de Movimiento.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El jinete cae pero se vuelve aponer en pie de inmediato, Aún así no podrá hacer nada más este turno. Si está trabado en combate y gana, no podrá propinar golpes a su adversario.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La miniatura puede mover hasta la mitad</a:t>
                      </a:r>
                      <a:r>
                        <a:rPr lang="es-ES" sz="700" baseline="0" dirty="0" smtClean="0"/>
                        <a:t> del resto de su movimiento a través del agua.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Tu oponente puede designar uno de sus propios Objetivos de batalla a 6 UM o menos del objetivo original como nuevo objetivo o quedarse con el primero.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s-ES" sz="800" dirty="0" smtClean="0">
                          <a:solidFill>
                            <a:srgbClr val="FFFF00"/>
                          </a:solidFill>
                        </a:rPr>
                        <a:t>6</a:t>
                      </a:r>
                      <a:endParaRPr lang="es-ES" sz="800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Ascenso rápido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Salta sin esfuerzo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Salta sin esfuerzo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Salta de la montura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Nado vigoroso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 smtClean="0"/>
                        <a:t>Justo encima</a:t>
                      </a:r>
                      <a:endParaRPr lang="es-ES" sz="700" b="1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38978">
                <a:tc vMerge="1">
                  <a:txBody>
                    <a:bodyPr/>
                    <a:lstStyle/>
                    <a:p>
                      <a:pPr algn="ctr"/>
                      <a:endParaRPr lang="es-E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La miniatura trepa hasta</a:t>
                      </a:r>
                      <a:r>
                        <a:rPr lang="es-ES" sz="700" baseline="0" dirty="0" smtClean="0"/>
                        <a:t> que haya movido su distancia de movimiento máxima o llegue a la cima. Si alcanza la cima, podrá incluso completar el resto de su movimiento hasta el máximo de su capacidad (menos la distancia que ya haya utilizado para trepar).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La miniatura salta por encima del obstáculo</a:t>
                      </a:r>
                      <a:r>
                        <a:rPr lang="es-ES" sz="700" baseline="0" dirty="0" smtClean="0"/>
                        <a:t> con facilidad, y puede completar su movimiento hasta el máximo de su distancia de Movimiento (menos la que ya haya movido para cruzar el obstáculo).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La miniatura salta</a:t>
                      </a:r>
                      <a:r>
                        <a:rPr lang="es-ES" sz="700" baseline="0" dirty="0" smtClean="0"/>
                        <a:t> sin problemas. Colócala al otro lado del agujero y puedes completar su movimiento hasta la distancia de movimiento máxima (menos la que ya haya movido para llegar al agujero).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El jinete salta de la silla, listo para combatir al enemigo. La miniatura de Caballería es remplazada por otra miniatura a pie y no sufre</a:t>
                      </a:r>
                      <a:r>
                        <a:rPr lang="es-ES" sz="700" baseline="0" dirty="0" smtClean="0"/>
                        <a:t> ninguna penalización adicional.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dirty="0" smtClean="0"/>
                        <a:t>La miniatura se puede mover el</a:t>
                      </a:r>
                      <a:r>
                        <a:rPr lang="es-ES" sz="700" baseline="0" dirty="0" smtClean="0"/>
                        <a:t> resto de su movimiento a través del agua.</a:t>
                      </a:r>
                      <a:endParaRPr lang="es-ES" sz="700" dirty="0" smtClean="0"/>
                    </a:p>
                    <a:p>
                      <a:pPr algn="just"/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El disparo impacta de</a:t>
                      </a:r>
                      <a:r>
                        <a:rPr lang="es-ES" sz="700" baseline="0" dirty="0" smtClean="0"/>
                        <a:t> pleno en su objetivo.</a:t>
                      </a:r>
                      <a:endParaRPr lang="es-ES" sz="7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0" y="2852935"/>
          <a:ext cx="5889104" cy="378526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5889104"/>
              </a:tblGrid>
              <a:tr h="18206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CAÍDAS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84606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Miniatura Tumbada</a:t>
                      </a:r>
                      <a:r>
                        <a:rPr lang="es-ES" sz="700" kern="1200" baseline="0" dirty="0" smtClean="0"/>
                        <a:t> en base de superficie de la que cae. Si distancia de caída mayor que su altura, un impacto F3, y otro más por cada UM mayor que su altura.</a:t>
                      </a:r>
                      <a:endParaRPr lang="es-ES" sz="7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5869855" y="2849466"/>
          <a:ext cx="4036148" cy="3726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465734"/>
                <a:gridCol w="264475"/>
                <a:gridCol w="1322375"/>
                <a:gridCol w="264475"/>
                <a:gridCol w="595069"/>
                <a:gridCol w="264475"/>
                <a:gridCol w="595069"/>
                <a:gridCol w="264476"/>
              </a:tblGrid>
              <a:tr h="156443">
                <a:tc gridSpan="8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NADAR (Modificadores por carga, miniatura )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44149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i="1" kern="1200" dirty="0" smtClean="0"/>
                        <a:t>Montada</a:t>
                      </a:r>
                      <a:endParaRPr lang="es-ES" sz="7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700" kern="1200" dirty="0" smtClean="0"/>
                        <a:t>+1</a:t>
                      </a:r>
                      <a:endParaRPr lang="es-ES" sz="7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i="1" kern="1200" dirty="0" smtClean="0"/>
                        <a:t>Armadura</a:t>
                      </a:r>
                      <a:r>
                        <a:rPr lang="es-ES" sz="700" b="1" i="1" kern="1200" baseline="0" dirty="0" smtClean="0"/>
                        <a:t> pesada y/o enana</a:t>
                      </a:r>
                      <a:endParaRPr lang="es-ES" sz="7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700" kern="1200" dirty="0" smtClean="0"/>
                        <a:t>-1</a:t>
                      </a:r>
                      <a:endParaRPr lang="es-ES" sz="7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i="1" kern="1200" dirty="0" smtClean="0"/>
                        <a:t>Escudo</a:t>
                      </a:r>
                      <a:endParaRPr lang="es-ES" sz="7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700" kern="1200" dirty="0" smtClean="0"/>
                        <a:t>-1</a:t>
                      </a:r>
                      <a:endParaRPr lang="es-ES" sz="7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i="1" kern="1200" dirty="0" smtClean="0"/>
                        <a:t>Estandarte</a:t>
                      </a:r>
                      <a:endParaRPr lang="es-ES" sz="7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700" kern="1200" dirty="0" smtClean="0"/>
                        <a:t>-1</a:t>
                      </a:r>
                      <a:endParaRPr lang="es-ES" sz="7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13" name="12 Tabla"/>
          <p:cNvGraphicFramePr>
            <a:graphicFrameLocks noGrp="1"/>
          </p:cNvGraphicFramePr>
          <p:nvPr/>
        </p:nvGraphicFramePr>
        <p:xfrm>
          <a:off x="1" y="6267028"/>
          <a:ext cx="9906000" cy="585960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619031"/>
                <a:gridCol w="661560"/>
                <a:gridCol w="1656184"/>
                <a:gridCol w="792088"/>
                <a:gridCol w="864096"/>
                <a:gridCol w="1512168"/>
                <a:gridCol w="1584176"/>
                <a:gridCol w="792088"/>
                <a:gridCol w="1424609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800" dirty="0" smtClean="0">
                          <a:solidFill>
                            <a:srgbClr val="FFFF00"/>
                          </a:solidFill>
                        </a:rPr>
                        <a:t>PODERES</a:t>
                      </a:r>
                      <a:endParaRPr lang="es-ES" sz="800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Atrofiar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Enfurecer Bestia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Estallido</a:t>
                      </a:r>
                      <a:r>
                        <a:rPr lang="es-ES" sz="800" kern="1200" baseline="0" dirty="0" smtClean="0">
                          <a:solidFill>
                            <a:srgbClr val="FFFF00"/>
                          </a:solidFill>
                        </a:rPr>
                        <a:t> Llamas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Filo furioso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Invocar Vientos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Ira de </a:t>
                      </a:r>
                      <a:r>
                        <a:rPr lang="es-ES" sz="800" kern="1200" dirty="0" err="1" smtClean="0">
                          <a:solidFill>
                            <a:srgbClr val="FFFF00"/>
                          </a:solidFill>
                        </a:rPr>
                        <a:t>Bruinen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Partir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Terremoto</a:t>
                      </a:r>
                      <a:endParaRPr lang="es-ES" sz="8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38978">
                <a:tc>
                  <a:txBody>
                    <a:bodyPr/>
                    <a:lstStyle/>
                    <a:p>
                      <a:pPr algn="ctr"/>
                      <a:r>
                        <a:rPr lang="es-ES" sz="700" i="1" dirty="0" smtClean="0">
                          <a:solidFill>
                            <a:srgbClr val="FFFF00"/>
                          </a:solidFill>
                        </a:rPr>
                        <a:t>Efecto</a:t>
                      </a:r>
                      <a:endParaRPr lang="es-ES" sz="700" i="1" dirty="0">
                        <a:solidFill>
                          <a:srgbClr val="FFFF00"/>
                        </a:solidFill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Objetivo a 12UM pierde 1 Punto Fuerza</a:t>
                      </a:r>
                      <a:endParaRPr lang="es-ES" sz="700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Objetivo Murciélago, </a:t>
                      </a:r>
                      <a:r>
                        <a:rPr lang="es-ES" sz="700" dirty="0" err="1" smtClean="0"/>
                        <a:t>Huargo</a:t>
                      </a:r>
                      <a:r>
                        <a:rPr lang="es-ES" sz="700" dirty="0" smtClean="0"/>
                        <a:t> (no montado) o Araña a 12 UM. C, F, A y V +3</a:t>
                      </a:r>
                      <a:r>
                        <a:rPr lang="es-ES" sz="700" baseline="0" dirty="0" smtClean="0"/>
                        <a:t> en Fase Combate. Sufre impacto F10 después.</a:t>
                      </a:r>
                      <a:endParaRPr lang="es-ES" sz="700" i="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Objetivo a 6UM</a:t>
                      </a:r>
                      <a:r>
                        <a:rPr lang="es-ES" sz="700" baseline="0" dirty="0" smtClean="0"/>
                        <a:t> impacto F6.</a:t>
                      </a:r>
                      <a:endParaRPr lang="es-ES" sz="700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Lanzador u objetivo a 6UM</a:t>
                      </a:r>
                      <a:r>
                        <a:rPr lang="es-ES" sz="700" baseline="0" dirty="0" smtClean="0"/>
                        <a:t> infringe golpes F6 en combate</a:t>
                      </a:r>
                      <a:endParaRPr lang="es-ES" sz="700" i="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Objetivo a 12UM alejado lanzador 2d6UM, se detiene a 1UM de  cualquier obstáculo. Tumbado y</a:t>
                      </a:r>
                      <a:r>
                        <a:rPr lang="es-ES" sz="700" baseline="0" dirty="0" smtClean="0"/>
                        <a:t> no puede mover.</a:t>
                      </a:r>
                      <a:endParaRPr lang="es-ES" sz="700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Miniaturas a 6UM del lanzador Tumbadas. Caballería,</a:t>
                      </a:r>
                      <a:r>
                        <a:rPr lang="es-ES" sz="700" baseline="0" dirty="0" smtClean="0"/>
                        <a:t> jinete y montura tumbados. I</a:t>
                      </a:r>
                      <a:r>
                        <a:rPr lang="es-ES" sz="700" dirty="0" smtClean="0"/>
                        <a:t>mpacto de F2</a:t>
                      </a:r>
                      <a:r>
                        <a:rPr lang="es-ES" sz="700" baseline="0" dirty="0" smtClean="0"/>
                        <a:t> o F8 en agua.</a:t>
                      </a:r>
                      <a:r>
                        <a:rPr lang="es-ES" sz="700" dirty="0" smtClean="0"/>
                        <a:t> </a:t>
                      </a:r>
                      <a:endParaRPr lang="es-ES" sz="700" i="1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 Objetivo a 12UM armas destruidas.</a:t>
                      </a:r>
                      <a:endParaRPr lang="es-ES" sz="700" i="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700" dirty="0" smtClean="0"/>
                        <a:t>Línea</a:t>
                      </a:r>
                      <a:r>
                        <a:rPr lang="es-ES" sz="700" baseline="0" dirty="0" smtClean="0"/>
                        <a:t> desde lanzador de 2d6UM. Miniaturas arrolladas e impacto F6. Se resiste individualmente.</a:t>
                      </a:r>
                      <a:endParaRPr lang="es-ES" sz="700" i="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0" y="-27384"/>
          <a:ext cx="9906001" cy="3338272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776536"/>
                <a:gridCol w="1224136"/>
                <a:gridCol w="1584176"/>
                <a:gridCol w="1656184"/>
                <a:gridCol w="1584176"/>
                <a:gridCol w="1296144"/>
                <a:gridCol w="1784649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ESCENARIOS 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¡A</a:t>
                      </a:r>
                      <a:r>
                        <a:rPr lang="es-ES" sz="800" kern="1200" baseline="0" dirty="0" smtClean="0">
                          <a:solidFill>
                            <a:srgbClr val="FFFF00"/>
                          </a:solidFill>
                        </a:rPr>
                        <a:t> MUERTE</a:t>
                      </a:r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! 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DOMINACIÓN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¡MANTENED LA POSICIÓN!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SEÑORES DE LA BATALLA 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RECONOCIMIENTO 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RELIQUIAS</a:t>
                      </a:r>
                      <a:r>
                        <a:rPr lang="es-ES" sz="800" b="1" kern="1200" baseline="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DE EDADES PASADAS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Mapa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Norma</a:t>
                      </a:r>
                      <a:r>
                        <a:rPr lang="es-ES" sz="700" kern="1200" baseline="0" dirty="0" smtClean="0"/>
                        <a:t> General.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Norma General. Se añaden 5 objetivos (1 centro, resto a 12 UM de otro y</a:t>
                      </a:r>
                      <a:r>
                        <a:rPr lang="es-ES" sz="700" kern="1200" baseline="0" dirty="0" smtClean="0"/>
                        <a:t> 6 UM del borde por turnos).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Normal General.</a:t>
                      </a:r>
                      <a:r>
                        <a:rPr lang="es-ES" sz="700" kern="1200" baseline="0" dirty="0" smtClean="0"/>
                        <a:t> 1 objetivo en el centro, y se marca el Norte.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Norma General.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Norma General.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Norma General. Se añaden 6 objetivos (a 12 UM de otro y</a:t>
                      </a:r>
                      <a:r>
                        <a:rPr lang="es-ES" sz="700" kern="1200" baseline="0" dirty="0" smtClean="0"/>
                        <a:t> 6 UM del borde por turnos).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2152"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Posición Inicial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Duelo</a:t>
                      </a:r>
                      <a:r>
                        <a:rPr lang="es-ES" sz="700" kern="1200" baseline="0" dirty="0" smtClean="0"/>
                        <a:t> 1D6: Ganador elige zona despliegue e inicia despliegue de partidas por </a:t>
                      </a:r>
                      <a:r>
                        <a:rPr lang="es-ES" sz="700" kern="1200" baseline="0" dirty="0" smtClean="0"/>
                        <a:t>turnos a 12UM.</a:t>
                      </a:r>
                      <a:endParaRPr lang="es-ES" sz="700" kern="1200" baseline="0" dirty="0" smtClean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Duelo</a:t>
                      </a:r>
                      <a:r>
                        <a:rPr lang="es-ES" sz="700" kern="1200" baseline="0" dirty="0" smtClean="0"/>
                        <a:t> 1D6: Ganador elige zona despliegue e inicia despliegue de partidas por turnos </a:t>
                      </a:r>
                      <a:r>
                        <a:rPr lang="es-ES" sz="700" kern="1200" baseline="0" dirty="0" smtClean="0"/>
                        <a:t>a 24UM de su borde.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Sin despliegue inicial.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Duelo</a:t>
                      </a:r>
                      <a:r>
                        <a:rPr lang="es-ES" sz="700" kern="1200" baseline="0" dirty="0" smtClean="0"/>
                        <a:t> 1D6: Ganador elige zona despliegue e inicia despliegue de partidas por turnos a 24UM de su borde.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Sin despliegue </a:t>
                      </a:r>
                      <a:r>
                        <a:rPr lang="es-ES" sz="700" kern="1200" baseline="0" dirty="0" smtClean="0"/>
                        <a:t> inicial.</a:t>
                      </a:r>
                      <a:r>
                        <a:rPr lang="es-ES" sz="700" kern="1200" dirty="0" smtClean="0"/>
                        <a:t> Duelo</a:t>
                      </a:r>
                      <a:r>
                        <a:rPr lang="es-ES" sz="700" kern="1200" baseline="0" dirty="0" smtClean="0"/>
                        <a:t> 1D6: Ganador elige zona despliegue 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Sin despliegue inicial.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79680"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Iniciativa Inicial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Duelo 1D6:</a:t>
                      </a:r>
                      <a:r>
                        <a:rPr lang="es-ES" sz="700" kern="1200" baseline="0" dirty="0" smtClean="0"/>
                        <a:t> Ganador Iniciativa.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Duelo 1D6:</a:t>
                      </a:r>
                      <a:r>
                        <a:rPr lang="es-ES" sz="700" kern="1200" baseline="0" dirty="0" smtClean="0"/>
                        <a:t> Ganador Iniciativa.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Duelo 1D6:</a:t>
                      </a:r>
                      <a:r>
                        <a:rPr lang="es-ES" sz="700" kern="1200" baseline="0" dirty="0" smtClean="0"/>
                        <a:t> Ganador Iniciativa.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Duelo 1D6:</a:t>
                      </a:r>
                      <a:r>
                        <a:rPr lang="es-ES" sz="700" kern="1200" baseline="0" dirty="0" smtClean="0"/>
                        <a:t> Ganador Iniciativa.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Duelo 1D6:</a:t>
                      </a:r>
                      <a:r>
                        <a:rPr lang="es-ES" sz="700" kern="1200" baseline="0" dirty="0" smtClean="0"/>
                        <a:t> Ganador Iniciativa.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Duelo 1D6:</a:t>
                      </a:r>
                      <a:r>
                        <a:rPr lang="es-ES" sz="700" kern="1200" baseline="0" dirty="0" smtClean="0"/>
                        <a:t> Ganador Iniciativa.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Fin Batalla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Al terminar turno una Fuerza ≤25%.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Al terminar turno una Fuerza ≤25%.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Al terminar turno, si Fuerza desmoralizada</a:t>
                      </a:r>
                      <a:r>
                        <a:rPr lang="es-ES" sz="700" kern="1200" baseline="0" dirty="0" smtClean="0"/>
                        <a:t> 1d6: 1-2 Finaliza batalla, 3-6 Continua batalla.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Al terminar turno, si Fuerza desmoralizada</a:t>
                      </a:r>
                      <a:r>
                        <a:rPr lang="es-ES" sz="700" kern="1200" baseline="0" dirty="0" smtClean="0"/>
                        <a:t> 1d6: 1-2 Finaliza batalla, 3-6 Continua batalla.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Al terminar turno </a:t>
                      </a:r>
                      <a:r>
                        <a:rPr lang="es-ES" sz="700" kern="1200" dirty="0" smtClean="0"/>
                        <a:t>una </a:t>
                      </a:r>
                      <a:r>
                        <a:rPr lang="es-ES" sz="700" kern="1200" dirty="0" smtClean="0"/>
                        <a:t>Fuerza ≤25</a:t>
                      </a:r>
                      <a:r>
                        <a:rPr lang="es-ES" sz="700" kern="1200" dirty="0" smtClean="0"/>
                        <a:t>% (sin contar las que han salido voluntariamente).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Al terminar turno, si Fuerza desmoralizada</a:t>
                      </a:r>
                      <a:r>
                        <a:rPr lang="es-ES" sz="700" kern="1200" baseline="0" dirty="0" smtClean="0"/>
                        <a:t> 1d6: 1-2 Finaliza batalla, 3-6 Continua batalla.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Objetivos</a:t>
                      </a:r>
                    </a:p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(Puntos de Victoria)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dirty="0" smtClean="0"/>
                        <a:t>Desmoralización</a:t>
                      </a:r>
                      <a:r>
                        <a:rPr lang="es-ES" sz="700" kern="1200" dirty="0" smtClean="0"/>
                        <a:t>: 3PV si enemigo desmoralizado, ó 5 PV si además tu no lo estás.</a:t>
                      </a:r>
                    </a:p>
                    <a:p>
                      <a:pPr marL="0" algn="just" defTabSz="914400" rtl="0" eaLnBrk="1" latinLnBrk="0" hangingPunct="1"/>
                      <a:r>
                        <a:rPr lang="es-ES" sz="700" b="1" kern="1200" dirty="0" smtClean="0"/>
                        <a:t>Líder</a:t>
                      </a:r>
                      <a:r>
                        <a:rPr lang="es-ES" sz="700" b="1" kern="1200" baseline="0" dirty="0" smtClean="0"/>
                        <a:t> enemigo</a:t>
                      </a:r>
                      <a:r>
                        <a:rPr lang="es-ES" sz="700" kern="1200" baseline="0" dirty="0" smtClean="0"/>
                        <a:t>: 1 PV por cada Herida, ó 3PV si eliminado.</a:t>
                      </a:r>
                    </a:p>
                    <a:p>
                      <a:pPr marL="0" algn="just" defTabSz="914400" rtl="0" eaLnBrk="1" latinLnBrk="0" hangingPunct="1"/>
                      <a:r>
                        <a:rPr lang="es-ES" sz="700" b="1" kern="1200" baseline="0" dirty="0" smtClean="0"/>
                        <a:t>Estandarte</a:t>
                      </a:r>
                      <a:r>
                        <a:rPr lang="es-ES" sz="700" kern="1200" baseline="0" dirty="0" smtClean="0"/>
                        <a:t>: 1 PV si tienes uno ó 2 PV si además enemigo no tiene</a:t>
                      </a:r>
                      <a:r>
                        <a:rPr lang="es-ES" sz="700" kern="1200" baseline="0" dirty="0" smtClean="0"/>
                        <a:t>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Masacre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1 PV si enemigo </a:t>
                      </a:r>
                      <a:r>
                        <a:rPr lang="es-ES" sz="700" kern="1200" dirty="0" smtClean="0"/>
                        <a:t>≤25%.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dirty="0" smtClean="0"/>
                        <a:t>Objetivos</a:t>
                      </a:r>
                      <a:r>
                        <a:rPr lang="es-ES" sz="700" kern="1200" dirty="0" smtClean="0"/>
                        <a:t> (radio 3 UM):</a:t>
                      </a:r>
                      <a:r>
                        <a:rPr lang="es-ES" sz="700" kern="1200" baseline="0" dirty="0" smtClean="0"/>
                        <a:t> 2 PV por objetivo solo amigos, y 1PV por objetivo más amigos que enemigos.</a:t>
                      </a:r>
                      <a:endParaRPr lang="es-ES" sz="700" kern="1200" dirty="0" smtClean="0"/>
                    </a:p>
                    <a:p>
                      <a:pPr marL="0" algn="just" defTabSz="914400" rtl="0" eaLnBrk="1" latinLnBrk="0" hangingPunct="1"/>
                      <a:r>
                        <a:rPr lang="es-ES" sz="700" b="1" kern="1200" dirty="0" smtClean="0"/>
                        <a:t>Desmoralización</a:t>
                      </a:r>
                      <a:r>
                        <a:rPr lang="es-ES" sz="700" kern="1200" dirty="0" smtClean="0"/>
                        <a:t>: 1 PV si enemigo desmoralizado.</a:t>
                      </a:r>
                    </a:p>
                    <a:p>
                      <a:pPr marL="0" algn="just" defTabSz="914400" rtl="0" eaLnBrk="1" latinLnBrk="0" hangingPunct="1"/>
                      <a:r>
                        <a:rPr lang="es-ES" sz="700" b="1" kern="1200" dirty="0" smtClean="0"/>
                        <a:t>Líder</a:t>
                      </a:r>
                      <a:r>
                        <a:rPr lang="es-ES" sz="700" b="1" kern="1200" baseline="0" dirty="0" smtClean="0"/>
                        <a:t> enemigo</a:t>
                      </a:r>
                      <a:r>
                        <a:rPr lang="es-ES" sz="700" kern="1200" baseline="0" dirty="0" smtClean="0"/>
                        <a:t>: </a:t>
                      </a:r>
                      <a:r>
                        <a:rPr lang="es-ES" sz="700" kern="1200" baseline="0" dirty="0" smtClean="0"/>
                        <a:t>1 PV si es Herido ó  eliminado.</a:t>
                      </a:r>
                      <a:endParaRPr lang="es-ES" sz="7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dirty="0" smtClean="0"/>
                        <a:t>Objetivo</a:t>
                      </a:r>
                      <a:r>
                        <a:rPr lang="es-ES" sz="700" kern="1200" dirty="0" smtClean="0"/>
                        <a:t> (radio 6 UM):</a:t>
                      </a:r>
                      <a:r>
                        <a:rPr lang="es-ES" sz="700" kern="1200" baseline="0" dirty="0" smtClean="0"/>
                        <a:t> </a:t>
                      </a:r>
                      <a:r>
                        <a:rPr lang="es-ES" sz="700" kern="1200" baseline="0" dirty="0" smtClean="0"/>
                        <a:t>3 </a:t>
                      </a:r>
                      <a:r>
                        <a:rPr lang="es-ES" sz="700" kern="1200" baseline="0" dirty="0" smtClean="0"/>
                        <a:t>PV </a:t>
                      </a:r>
                      <a:r>
                        <a:rPr lang="es-ES" sz="700" kern="1200" baseline="0" dirty="0" smtClean="0"/>
                        <a:t>si mas amigos que enemigos, 5 PV doble o 7 PV triple o sin enemigos.</a:t>
                      </a:r>
                      <a:endParaRPr lang="es-ES" sz="700" kern="1200" dirty="0" smtClean="0"/>
                    </a:p>
                    <a:p>
                      <a:pPr marL="0" algn="just" defTabSz="914400" rtl="0" eaLnBrk="1" latinLnBrk="0" hangingPunct="1"/>
                      <a:r>
                        <a:rPr lang="es-ES" sz="700" b="1" kern="1200" dirty="0" smtClean="0"/>
                        <a:t>Desmoralización</a:t>
                      </a:r>
                      <a:r>
                        <a:rPr lang="es-ES" sz="700" kern="1200" dirty="0" smtClean="0"/>
                        <a:t>: 1PV si enemigo desmoralizado, ó 3 PV si además tu no lo estás.</a:t>
                      </a:r>
                    </a:p>
                    <a:p>
                      <a:pPr marL="0" algn="just" defTabSz="914400" rtl="0" eaLnBrk="1" latinLnBrk="0" hangingPunct="1"/>
                      <a:r>
                        <a:rPr lang="es-ES" sz="700" b="1" kern="1200" dirty="0" smtClean="0"/>
                        <a:t>Líder</a:t>
                      </a:r>
                      <a:r>
                        <a:rPr lang="es-ES" sz="700" b="1" kern="1200" baseline="0" dirty="0" smtClean="0"/>
                        <a:t> enemigo</a:t>
                      </a:r>
                      <a:r>
                        <a:rPr lang="es-ES" sz="700" kern="1200" baseline="0" dirty="0" smtClean="0"/>
                        <a:t>: 1 PV </a:t>
                      </a:r>
                      <a:r>
                        <a:rPr lang="es-ES" sz="700" kern="1200" baseline="0" dirty="0" smtClean="0"/>
                        <a:t>si herido ó 2PV </a:t>
                      </a:r>
                      <a:r>
                        <a:rPr lang="es-ES" sz="700" kern="1200" baseline="0" dirty="0" smtClean="0"/>
                        <a:t>si eliminado.</a:t>
                      </a:r>
                    </a:p>
                    <a:p>
                      <a:pPr marL="0" algn="just" defTabSz="914400" rtl="0" eaLnBrk="1" latinLnBrk="0" hangingPunct="1"/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dirty="0" smtClean="0"/>
                        <a:t>Heridas</a:t>
                      </a:r>
                      <a:r>
                        <a:rPr lang="es-ES" sz="700" kern="1200" dirty="0" smtClean="0"/>
                        <a:t>: </a:t>
                      </a:r>
                      <a:r>
                        <a:rPr lang="es-ES" sz="700" kern="1200" dirty="0" smtClean="0"/>
                        <a:t>Se contabilizan heridas (y destino) realizadas (no monturas huidas): </a:t>
                      </a:r>
                      <a:r>
                        <a:rPr lang="es-ES" sz="700" kern="1200" baseline="0" dirty="0" smtClean="0"/>
                        <a:t>3 PV si mas amigos que enemigos, 5 PV doble o 7 PV triple o sin enemigos en el tablero.</a:t>
                      </a:r>
                      <a:endParaRPr lang="es-ES" sz="700" kern="1200" baseline="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Líder</a:t>
                      </a:r>
                      <a:r>
                        <a:rPr lang="es-ES" sz="700" b="1" kern="1200" baseline="0" dirty="0" smtClean="0"/>
                        <a:t> enemigo</a:t>
                      </a:r>
                      <a:r>
                        <a:rPr lang="es-ES" sz="700" kern="1200" baseline="0" dirty="0" smtClean="0"/>
                        <a:t>: 1 PV si herido ó 2PV si eliminado.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Desmoralización</a:t>
                      </a:r>
                      <a:r>
                        <a:rPr lang="es-ES" sz="700" kern="1200" dirty="0" smtClean="0"/>
                        <a:t>: 1 PV si enemigo desmoralizado, ó 3 PV si además tu no lo estás</a:t>
                      </a:r>
                      <a:r>
                        <a:rPr lang="es-ES" sz="700" kern="1200" dirty="0" smtClean="0"/>
                        <a:t>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dirty="0" smtClean="0"/>
                        <a:t>Reconocimiento</a:t>
                      </a:r>
                      <a:r>
                        <a:rPr lang="es-ES" sz="700" kern="1200" dirty="0" smtClean="0"/>
                        <a:t>: </a:t>
                      </a:r>
                      <a:r>
                        <a:rPr lang="es-ES" sz="700" kern="1200" dirty="0" smtClean="0"/>
                        <a:t>Miniatura salgan </a:t>
                      </a:r>
                      <a:r>
                        <a:rPr lang="es-ES" sz="700" kern="1200" dirty="0" smtClean="0"/>
                        <a:t>borde </a:t>
                      </a:r>
                      <a:r>
                        <a:rPr lang="es-ES" sz="700" kern="1200" dirty="0" smtClean="0"/>
                        <a:t>opuesto:</a:t>
                      </a:r>
                      <a:r>
                        <a:rPr lang="es-ES" sz="700" kern="1200" baseline="0" dirty="0" smtClean="0"/>
                        <a:t> 3 PV si mas amigos que enemigos, 5 PV doble o 7 PV triple</a:t>
                      </a:r>
                      <a:r>
                        <a:rPr lang="es-ES" sz="700" kern="1200" dirty="0" smtClean="0"/>
                        <a:t>.</a:t>
                      </a:r>
                      <a:endParaRPr lang="es-ES" sz="700" kern="1200" dirty="0" smtClean="0"/>
                    </a:p>
                    <a:p>
                      <a:pPr marL="0" algn="just" defTabSz="914400" rtl="0" eaLnBrk="1" latinLnBrk="0" hangingPunct="1"/>
                      <a:r>
                        <a:rPr lang="es-ES" sz="700" b="1" kern="1200" dirty="0" smtClean="0"/>
                        <a:t>Desmoralización</a:t>
                      </a:r>
                      <a:r>
                        <a:rPr lang="es-ES" sz="700" kern="1200" dirty="0" smtClean="0"/>
                        <a:t>: 1 PV si enemigo desmoralizado, ó 3 PV si además tu no lo estás.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Líder</a:t>
                      </a:r>
                      <a:r>
                        <a:rPr lang="es-ES" sz="700" b="1" kern="1200" baseline="0" dirty="0" smtClean="0"/>
                        <a:t> enemigo</a:t>
                      </a:r>
                      <a:r>
                        <a:rPr lang="es-ES" sz="700" kern="1200" baseline="0" dirty="0" smtClean="0"/>
                        <a:t>: 1 PV si herido ó 2PV si eliminado.</a:t>
                      </a:r>
                      <a:endParaRPr lang="es-ES" sz="700" kern="1200" baseline="0" dirty="0" smtClean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Reliquia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6 PV en posesión ó 3 PV 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radio 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3UM </a:t>
                      </a:r>
                      <a:r>
                        <a:rPr lang="es-ES" sz="700" kern="1200" baseline="0" dirty="0" smtClean="0"/>
                        <a:t>más amigos que enemigos.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Líder</a:t>
                      </a:r>
                      <a:r>
                        <a:rPr lang="es-ES" sz="700" b="1" kern="1200" baseline="0" dirty="0" smtClean="0"/>
                        <a:t> enemigo</a:t>
                      </a:r>
                      <a:r>
                        <a:rPr lang="es-ES" sz="700" kern="1200" baseline="0" dirty="0" smtClean="0"/>
                        <a:t>: 1PV por cada Herida, ó 2PV si eliminado.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Desmoralización</a:t>
                      </a:r>
                      <a:r>
                        <a:rPr lang="es-ES" sz="700" kern="1200" dirty="0" smtClean="0"/>
                        <a:t>: 1PV si enemigo desmoralizado, ó 2PV si además tu no lo estás.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baseline="0" dirty="0" smtClean="0"/>
                        <a:t>Estandarte</a:t>
                      </a:r>
                      <a:r>
                        <a:rPr lang="es-ES" sz="700" kern="1200" baseline="0" dirty="0" smtClean="0"/>
                        <a:t>: 1 PV si tienes uno ó 2 PV si además enemigo no tiene.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Reglas especiales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Ninguna.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Ninguna.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dirty="0" smtClean="0"/>
                        <a:t>Torbellino de Batalla</a:t>
                      </a:r>
                      <a:r>
                        <a:rPr lang="es-ES" sz="700" kern="1200" dirty="0" smtClean="0"/>
                        <a:t>: Final Fase </a:t>
                      </a:r>
                      <a:r>
                        <a:rPr lang="es-ES" sz="700" kern="1200" dirty="0" err="1" smtClean="0"/>
                        <a:t>Mov</a:t>
                      </a:r>
                      <a:r>
                        <a:rPr lang="es-ES" sz="700" kern="1200" dirty="0" smtClean="0"/>
                        <a:t>.</a:t>
                      </a:r>
                      <a:r>
                        <a:rPr lang="es-ES" sz="700" kern="1200" baseline="0" dirty="0" smtClean="0"/>
                        <a:t> 1d6 por partida no en tablero (punto de entrada a 6 UM esquinas, no cargan): 1 No entra, 2 Oponente N ó S, 3 Oponente E ó O, 4  N o S, 5 E ó O, 6 Cualquier borde.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dirty="0" smtClean="0"/>
                        <a:t>Tiempo de Héroes</a:t>
                      </a:r>
                      <a:r>
                        <a:rPr lang="es-ES" sz="700" kern="1200" dirty="0" smtClean="0"/>
                        <a:t>: </a:t>
                      </a:r>
                      <a:r>
                        <a:rPr lang="es-ES" sz="700" kern="1200" dirty="0" smtClean="0"/>
                        <a:t>Al eliminar</a:t>
                      </a:r>
                      <a:r>
                        <a:rPr lang="es-ES" sz="700" kern="1200" baseline="0" dirty="0" smtClean="0"/>
                        <a:t> un héroe enemigo, un héroe en ese combate gana 1 punto Poder.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dirty="0" smtClean="0"/>
                        <a:t>Refuerzos</a:t>
                      </a:r>
                      <a:r>
                        <a:rPr lang="es-ES" sz="700" kern="1200" dirty="0" smtClean="0"/>
                        <a:t>: Final Fase </a:t>
                      </a:r>
                      <a:r>
                        <a:rPr lang="es-ES" sz="700" kern="1200" dirty="0" err="1" smtClean="0"/>
                        <a:t>Mov</a:t>
                      </a:r>
                      <a:r>
                        <a:rPr lang="es-ES" sz="700" kern="1200" dirty="0" smtClean="0"/>
                        <a:t>.</a:t>
                      </a:r>
                      <a:r>
                        <a:rPr lang="es-ES" sz="700" kern="1200" baseline="0" dirty="0" smtClean="0"/>
                        <a:t> 1d6 por partida no en </a:t>
                      </a:r>
                      <a:r>
                        <a:rPr lang="es-ES" sz="700" kern="1200" baseline="0" dirty="0" smtClean="0"/>
                        <a:t>tablero: </a:t>
                      </a:r>
                      <a:endParaRPr lang="es-ES" sz="700" kern="1200" baseline="0" dirty="0" smtClean="0"/>
                    </a:p>
                    <a:p>
                      <a:pPr marL="0" algn="just" defTabSz="914400" rtl="0" eaLnBrk="1" latinLnBrk="0" hangingPunct="1"/>
                      <a:r>
                        <a:rPr lang="es-ES" sz="700" kern="1200" baseline="0" dirty="0" smtClean="0"/>
                        <a:t>1-3 No sale (+1 siguiente tirada).</a:t>
                      </a:r>
                    </a:p>
                    <a:p>
                      <a:pPr marL="0" algn="just" defTabSz="914400" rtl="0" eaLnBrk="1" latinLnBrk="0" hangingPunct="1"/>
                      <a:r>
                        <a:rPr lang="es-ES" sz="700" kern="1200" baseline="0" dirty="0" smtClean="0"/>
                        <a:t>4-6  Punto entrada en su </a:t>
                      </a:r>
                      <a:r>
                        <a:rPr lang="es-ES" sz="700" kern="1200" baseline="0" dirty="0" smtClean="0"/>
                        <a:t>borde.</a:t>
                      </a:r>
                    </a:p>
                    <a:p>
                      <a:pPr marL="0" algn="just" defTabSz="914400" rtl="0" eaLnBrk="1" latinLnBrk="0" hangingPunct="1"/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Turno 4 entran las que falten.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Descubriendo la Reliquia </a:t>
                      </a:r>
                      <a:r>
                        <a:rPr lang="es-ES" sz="700" kern="1200" dirty="0" smtClean="0"/>
                        <a:t>(1d6): 6 Reliquia, 1-5 descartar. Ultimo objetivo 6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Reliquia de Poder</a:t>
                      </a:r>
                      <a:r>
                        <a:rPr lang="es-ES" sz="700" kern="1200" dirty="0" smtClean="0"/>
                        <a:t>: Objeto ligero.</a:t>
                      </a:r>
                      <a:r>
                        <a:rPr lang="es-ES" sz="700" kern="1200" baseline="0" dirty="0" smtClean="0"/>
                        <a:t> 1d6 Fase iniciativa,  6 portador paralizado</a:t>
                      </a:r>
                      <a:endParaRPr lang="es-ES" sz="700" kern="12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Torbellino de Batalla</a:t>
                      </a:r>
                      <a:r>
                        <a:rPr lang="es-ES" sz="700" kern="1200" dirty="0" smtClean="0"/>
                        <a:t>: Ver anterior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-1" y="3544952"/>
          <a:ext cx="9906001" cy="3308160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776537"/>
                <a:gridCol w="1512168"/>
                <a:gridCol w="1584176"/>
                <a:gridCol w="1440160"/>
                <a:gridCol w="1224136"/>
                <a:gridCol w="1800200"/>
                <a:gridCol w="1568624"/>
              </a:tblGrid>
              <a:tr h="138432"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ESCENARIOS 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BATALLA BAJO LAS ESTRELLAS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CAPTURAR</a:t>
                      </a:r>
                      <a:r>
                        <a:rPr lang="es-ES" sz="800" b="1" kern="1200" baseline="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EL ARTEFACTO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DUELO DE</a:t>
                      </a:r>
                      <a:r>
                        <a:rPr lang="es-ES" sz="800" b="1" kern="1200" baseline="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CAMPEONES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CAPTURAR Y CONTROLAR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LA NIEBLA DE LA GUERRA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ARRASAR EL CAMPAMENTO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Mapa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Norma</a:t>
                      </a:r>
                      <a:r>
                        <a:rPr lang="es-ES" sz="700" kern="1200" baseline="0" dirty="0" smtClean="0"/>
                        <a:t> General.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Normal General.</a:t>
                      </a:r>
                      <a:r>
                        <a:rPr lang="es-ES" sz="700" kern="1200" baseline="0" dirty="0" smtClean="0"/>
                        <a:t> 1 objetivo (25mm) en el centro.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Normal General.</a:t>
                      </a:r>
                      <a:r>
                        <a:rPr lang="es-ES" sz="700" kern="1200" baseline="0" dirty="0" smtClean="0"/>
                        <a:t> 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Norma General. Se añaden 5 objetivos (1 centro, resto a mitad entre centro y bordes</a:t>
                      </a:r>
                      <a:r>
                        <a:rPr lang="es-ES" sz="700" kern="1200" baseline="0" dirty="0" smtClean="0"/>
                        <a:t>).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Normal General.</a:t>
                      </a:r>
                      <a:r>
                        <a:rPr lang="es-ES" sz="700" kern="1200" baseline="0" dirty="0" smtClean="0"/>
                        <a:t> 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Norma General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44064"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Posición Inicial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Duelo</a:t>
                      </a:r>
                      <a:r>
                        <a:rPr lang="es-ES" sz="700" kern="1200" baseline="0" dirty="0" smtClean="0"/>
                        <a:t> 1D6: Ganador elige zona despliegue e inicia despliegue de partidas por turnos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 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UM del borde.</a:t>
                      </a:r>
                      <a:endParaRPr lang="es-ES" sz="700" kern="1200" baseline="0" dirty="0" smtClean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Duelo</a:t>
                      </a:r>
                      <a:r>
                        <a:rPr lang="es-ES" sz="700" kern="1200" baseline="0" dirty="0" smtClean="0"/>
                        <a:t> 1D6: Ganador elige zona despliegue e inicia despliegue de partidas por turnos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 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UM del borde.</a:t>
                      </a:r>
                      <a:endParaRPr lang="es-ES" sz="700" kern="1200" baseline="0" dirty="0" smtClean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Duelo</a:t>
                      </a:r>
                      <a:r>
                        <a:rPr lang="es-ES" sz="700" kern="1200" baseline="0" dirty="0" smtClean="0"/>
                        <a:t> 1D6: Ganador elige zona despliegue, despliega su líder a 3UM del centro y a su partida.</a:t>
                      </a:r>
                    </a:p>
                    <a:p>
                      <a:pPr marL="0" algn="just" defTabSz="914400" rtl="0" eaLnBrk="1" latinLnBrk="0" hangingPunct="1"/>
                      <a:r>
                        <a:rPr lang="es-ES" sz="700" kern="1200" baseline="0" dirty="0" smtClean="0"/>
                        <a:t>Despliegue de partidas por turnos: Por cada partida 1d6: 1-3 a 12 UM de línea central, 4-6 en toda zona.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kern="1200" dirty="0" smtClean="0"/>
                        <a:t>Duelo</a:t>
                      </a:r>
                      <a:r>
                        <a:rPr lang="es-ES" sz="700" kern="1200" baseline="0" dirty="0" smtClean="0"/>
                        <a:t> 1D6: Ganador elige zona despliegue e inicia despliegue de partidas por turnos.</a:t>
                      </a:r>
                    </a:p>
                    <a:p>
                      <a:pPr marL="0" algn="just" defTabSz="914400" rtl="0" eaLnBrk="1" latinLnBrk="0" hangingPunct="1"/>
                      <a:r>
                        <a:rPr lang="es-ES" sz="700" kern="1200" baseline="0" dirty="0" smtClean="0"/>
                        <a:t>Por cada partida 1d6: 1-3 a 12 UM de línea central, 4-6 en toda zona.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Duelo</a:t>
                      </a:r>
                      <a:r>
                        <a:rPr lang="es-ES" sz="700" kern="1200" baseline="0" dirty="0" smtClean="0"/>
                        <a:t> 1D6: Ganador elige zona despliegue e inicia despliegue de partidas por turnos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 12 UM del borde.</a:t>
                      </a:r>
                      <a:endParaRPr lang="es-ES" sz="700" kern="1200" baseline="0" dirty="0" smtClean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Duelo</a:t>
                      </a:r>
                      <a:r>
                        <a:rPr lang="es-ES" sz="700" kern="1200" baseline="0" dirty="0" smtClean="0"/>
                        <a:t> 1D6: Ganador elige esquina y despliega enteramente 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12 UM de la esquina (si no pueden desplegar entran en primer turno).</a:t>
                      </a:r>
                      <a:endParaRPr lang="es-ES" sz="700" kern="1200" baseline="0" dirty="0" smtClean="0"/>
                    </a:p>
                    <a:p>
                      <a:pPr marL="0" algn="just" defTabSz="914400" rtl="0" eaLnBrk="1" latinLnBrk="0" hangingPunct="1"/>
                      <a:r>
                        <a:rPr lang="es-ES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continuación rival en esquina opuesta.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79680"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Iniciativa Inicial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Duelo 1D6:</a:t>
                      </a:r>
                      <a:r>
                        <a:rPr lang="es-ES" sz="700" kern="1200" baseline="0" dirty="0" smtClean="0"/>
                        <a:t> Ganador Iniciativa.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Duelo 1D6:</a:t>
                      </a:r>
                      <a:r>
                        <a:rPr lang="es-ES" sz="700" kern="1200" baseline="0" dirty="0" smtClean="0"/>
                        <a:t> Ganador Iniciativa.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Duelo 1D6:</a:t>
                      </a:r>
                      <a:r>
                        <a:rPr lang="es-ES" sz="700" kern="1200" baseline="0" dirty="0" smtClean="0"/>
                        <a:t> Ganador Iniciativa.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Duelo 1D6:</a:t>
                      </a:r>
                      <a:r>
                        <a:rPr lang="es-ES" sz="700" kern="1200" baseline="0" dirty="0" smtClean="0"/>
                        <a:t> Ganador Iniciativa.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Duelo 1D6:</a:t>
                      </a:r>
                      <a:r>
                        <a:rPr lang="es-ES" sz="700" kern="1200" baseline="0" dirty="0" smtClean="0"/>
                        <a:t> Ganador Iniciativa.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Duelo 1D6:</a:t>
                      </a:r>
                      <a:r>
                        <a:rPr lang="es-ES" sz="700" kern="1200" baseline="0" dirty="0" smtClean="0"/>
                        <a:t> Ganador Iniciativa.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Fin Batalla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Al terminar turno una Fuerza ≤25%.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Artefacto sale</a:t>
                      </a:r>
                      <a:r>
                        <a:rPr lang="es-ES" sz="700" kern="1200" baseline="0" dirty="0" smtClean="0"/>
                        <a:t> por borde opuesto</a:t>
                      </a:r>
                      <a:endParaRPr lang="es-ES" sz="700" kern="12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Al terminar turno dos Fuerzas ≤25%.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Al terminar turno una Fuerza ≤25%.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Al terminar turno, si Fuerza desmoralizada</a:t>
                      </a:r>
                      <a:r>
                        <a:rPr lang="es-ES" sz="700" kern="1200" baseline="0" dirty="0" smtClean="0"/>
                        <a:t> 1d6: 1-2 Finaliza batalla, 3-6 Continua batalla.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Al terminar turno una Fuerza ≤25%.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kern="1200" dirty="0" smtClean="0"/>
                        <a:t>Al terminar turno una Fuerza ≤25%.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Objetivos</a:t>
                      </a:r>
                    </a:p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(Puntos de Victoria)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Líder</a:t>
                      </a:r>
                      <a:r>
                        <a:rPr lang="es-ES" sz="700" b="1" kern="1200" baseline="0" dirty="0" smtClean="0"/>
                        <a:t> enemigo</a:t>
                      </a:r>
                      <a:r>
                        <a:rPr lang="es-ES" sz="700" kern="1200" baseline="0" dirty="0" smtClean="0"/>
                        <a:t>: 1 PV por cada Herida, ó 2 PV si eliminado.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Desmoralización</a:t>
                      </a:r>
                      <a:r>
                        <a:rPr lang="es-ES" sz="700" kern="1200" dirty="0" smtClean="0"/>
                        <a:t>: 3 PV si enemigo desmoralizado, ó 5 PV si además tu no lo estás.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dirty="0" smtClean="0"/>
                        <a:t>Artefacto</a:t>
                      </a:r>
                      <a:r>
                        <a:rPr lang="es-ES" sz="700" kern="1200" dirty="0" smtClean="0"/>
                        <a:t>: 3 PV en posesión en mitad propia</a:t>
                      </a:r>
                      <a:r>
                        <a:rPr lang="es-ES" sz="700" kern="1200" baseline="0" dirty="0" smtClean="0"/>
                        <a:t>, 5 PV en mitad enemigo ó 7 PV</a:t>
                      </a:r>
                      <a:r>
                        <a:rPr lang="es-ES" sz="700" kern="1200" dirty="0" smtClean="0"/>
                        <a:t> si abandona por borde enemigo.</a:t>
                      </a:r>
                    </a:p>
                    <a:p>
                      <a:pPr marL="0" algn="just" defTabSz="914400" rtl="0" eaLnBrk="1" latinLnBrk="0" hangingPunct="1"/>
                      <a:r>
                        <a:rPr lang="es-ES" sz="700" b="1" kern="1200" dirty="0" smtClean="0"/>
                        <a:t>Desmoralización</a:t>
                      </a:r>
                      <a:r>
                        <a:rPr lang="es-ES" sz="700" kern="1200" dirty="0" smtClean="0"/>
                        <a:t>: 1 PV si enemigo desmoralizado, ó 3 PV si además tu no lo estás.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Líder</a:t>
                      </a:r>
                      <a:r>
                        <a:rPr lang="es-ES" sz="700" b="1" kern="1200" baseline="0" dirty="0" smtClean="0"/>
                        <a:t> enemigo</a:t>
                      </a:r>
                      <a:r>
                        <a:rPr lang="es-ES" sz="700" kern="1200" baseline="0" dirty="0" smtClean="0"/>
                        <a:t>: 1 PV por cada Herida, ó 2 PV si eliminado.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Campeón</a:t>
                      </a:r>
                      <a:r>
                        <a:rPr lang="es-ES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 3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PV si ha matado más miniaturas que el rival, 5 PV si ha matado el doble o 7 PV si ha matado el triple. (No disparos, magia o </a:t>
                      </a:r>
                      <a:r>
                        <a:rPr lang="es-ES" sz="7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Arrojar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Desmoralización</a:t>
                      </a:r>
                      <a:r>
                        <a:rPr lang="es-ES" sz="700" kern="1200" dirty="0" smtClean="0"/>
                        <a:t>: 3 PV si enemigo desmoralizado, ó 5 PV si además tu no lo estás.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Objetivos</a:t>
                      </a:r>
                      <a:r>
                        <a:rPr lang="es-ES" sz="700" kern="1200" dirty="0" smtClean="0"/>
                        <a:t> (contacto):</a:t>
                      </a:r>
                      <a:r>
                        <a:rPr lang="es-ES" sz="700" kern="1200" baseline="0" dirty="0" smtClean="0"/>
                        <a:t> 2 PV por objetivo solo amigos.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Líder</a:t>
                      </a:r>
                      <a:r>
                        <a:rPr lang="es-ES" sz="700" b="1" kern="1200" baseline="0" dirty="0" smtClean="0"/>
                        <a:t> enemigo</a:t>
                      </a:r>
                      <a:r>
                        <a:rPr lang="es-ES" sz="700" kern="1200" baseline="0" dirty="0" smtClean="0"/>
                        <a:t>: 1 PV si es Herido ó  eliminado.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Desmoralización</a:t>
                      </a:r>
                      <a:r>
                        <a:rPr lang="es-ES" sz="700" kern="1200" dirty="0" smtClean="0"/>
                        <a:t>: 1 PV si enemigo desmoralizado.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Héroe propio 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(elegir en secreto): 1 PV si esta vivo o 3 PV si no esta herido.</a:t>
                      </a:r>
                    </a:p>
                    <a:p>
                      <a:pPr marL="0" algn="just" defTabSz="914400" rtl="0" eaLnBrk="1" latinLnBrk="0" hangingPunct="1"/>
                      <a:r>
                        <a:rPr lang="es-ES" sz="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Héroe enemigo 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(elegir en secreto):  1 PV si esta herido o 3 PV si esta muerto.</a:t>
                      </a:r>
                    </a:p>
                    <a:p>
                      <a:pPr marL="0" algn="just" defTabSz="914400" rtl="0" eaLnBrk="1" latinLnBrk="0" hangingPunct="1"/>
                      <a:r>
                        <a:rPr lang="es-ES" sz="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Terreno enemigo 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(elegir en secreto): 1 PV si aliados en él o 3 PV si además no hay enemigo.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Desmoralización</a:t>
                      </a:r>
                      <a:r>
                        <a:rPr lang="es-ES" sz="700" kern="1200" dirty="0" smtClean="0"/>
                        <a:t>: 1 PV si enemigo desmoralizado, ó 3 PV si además tu no lo estás.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Campamento enemigo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 </a:t>
                      </a:r>
                      <a:r>
                        <a:rPr lang="es-ES" sz="700" kern="1200" dirty="0" smtClean="0"/>
                        <a:t>3 PV si capturado, ó 6 PV si además el tuyo no lo está.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Líder</a:t>
                      </a:r>
                      <a:r>
                        <a:rPr lang="es-ES" sz="700" b="1" kern="1200" baseline="0" dirty="0" smtClean="0"/>
                        <a:t> enemigo</a:t>
                      </a:r>
                      <a:r>
                        <a:rPr lang="es-ES" sz="700" kern="1200" baseline="0" dirty="0" smtClean="0"/>
                        <a:t>: 1 PV si esta herido, ó 3 PV si eliminado.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/>
                        <a:t>Desmoralización</a:t>
                      </a:r>
                      <a:r>
                        <a:rPr lang="es-ES" sz="700" kern="1200" dirty="0" smtClean="0"/>
                        <a:t>: 1 PV si enemigo desmoralizado, ó 3 PV si además tu no lo estás.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800" kern="1200" dirty="0" smtClean="0">
                          <a:solidFill>
                            <a:srgbClr val="FFFF00"/>
                          </a:solidFill>
                        </a:rPr>
                        <a:t>Reglas especiales</a:t>
                      </a:r>
                      <a:endParaRPr lang="es-ES" sz="8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 Oscuridad de la Noche</a:t>
                      </a:r>
                      <a:r>
                        <a:rPr lang="es-ES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Visibilidad reducida a 12UM (Proyectiles, Magia, Habilidades). 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 Herir con proyectiles. Asedio más de 12UM solo con 6.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dirty="0" smtClean="0"/>
                        <a:t>Artefacto</a:t>
                      </a:r>
                      <a:r>
                        <a:rPr lang="es-ES" sz="700" kern="1200" dirty="0" smtClean="0"/>
                        <a:t>: Objeto ligero. Enterrado (1d6): 4-6 liberado y en</a:t>
                      </a:r>
                      <a:r>
                        <a:rPr lang="es-ES" sz="700" kern="1200" baseline="0" dirty="0" smtClean="0"/>
                        <a:t> posesión. Solo un intento por bando en cada turno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Ultimo en pie</a:t>
                      </a:r>
                      <a:r>
                        <a:rPr lang="es-ES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Campeón elimina</a:t>
                      </a:r>
                      <a:r>
                        <a:rPr lang="es-ES" sz="700" kern="1200" baseline="0" dirty="0" smtClean="0"/>
                        <a:t> héroe o combatiente con varias heridas recupera 1 punto Poder.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/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Control de Objetivos</a:t>
                      </a:r>
                      <a:r>
                        <a:rPr lang="es-ES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Al inicio objetivos neutrales.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Si hay de ambos bandos, el objetivo es neutral.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Mantenlo secreto, mantenlo</a:t>
                      </a:r>
                      <a:r>
                        <a:rPr lang="es-ES" sz="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seguro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Anotar en un papel los objetivos para comprobar al final.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7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Campamento</a:t>
                      </a:r>
                      <a:r>
                        <a:rPr lang="es-ES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 Miniaturas propias pasan automáticamente chequeos</a:t>
                      </a:r>
                      <a:r>
                        <a:rPr lang="es-ES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valor. Se considera capturado si hay mas combatientes enemigos que propios.</a:t>
                      </a:r>
                      <a:endParaRPr lang="es-ES" sz="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1586</TotalTime>
  <Words>3665</Words>
  <Application>Microsoft Office PowerPoint</Application>
  <PresentationFormat>A4 (210 x 297 mm)</PresentationFormat>
  <Paragraphs>613</Paragraphs>
  <Slides>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Rafael Cordoba</dc:creator>
  <cp:lastModifiedBy>Rafael Cordoba</cp:lastModifiedBy>
  <cp:revision>195</cp:revision>
  <dcterms:created xsi:type="dcterms:W3CDTF">2016-07-02T19:29:58Z</dcterms:created>
  <dcterms:modified xsi:type="dcterms:W3CDTF">2017-12-04T18:33:05Z</dcterms:modified>
</cp:coreProperties>
</file>